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304" r:id="rId3"/>
    <p:sldId id="301" r:id="rId4"/>
    <p:sldId id="291" r:id="rId5"/>
    <p:sldId id="322" r:id="rId6"/>
    <p:sldId id="323" r:id="rId7"/>
    <p:sldId id="258" r:id="rId8"/>
    <p:sldId id="314" r:id="rId9"/>
    <p:sldId id="317" r:id="rId10"/>
    <p:sldId id="318" r:id="rId11"/>
    <p:sldId id="319" r:id="rId12"/>
    <p:sldId id="320" r:id="rId13"/>
    <p:sldId id="321" r:id="rId14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orient="horz" pos="2981" userDrawn="1">
          <p15:clr>
            <a:srgbClr val="A4A3A4"/>
          </p15:clr>
        </p15:guide>
        <p15:guide id="3" orient="horz" pos="622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pos="5329" userDrawn="1">
          <p15:clr>
            <a:srgbClr val="A4A3A4"/>
          </p15:clr>
        </p15:guide>
        <p15:guide id="8" pos="2191">
          <p15:clr>
            <a:srgbClr val="A4A3A4"/>
          </p15:clr>
        </p15:guide>
        <p15:guide id="10" pos="431" userDrawn="1">
          <p15:clr>
            <a:srgbClr val="A4A3A4"/>
          </p15:clr>
        </p15:guide>
        <p15:guide id="11" pos="4604">
          <p15:clr>
            <a:srgbClr val="A4A3A4"/>
          </p15:clr>
        </p15:guide>
        <p15:guide id="12" pos="45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ehle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29E"/>
    <a:srgbClr val="DDDDDD"/>
    <a:srgbClr val="6F7071"/>
    <a:srgbClr val="5D5D5D"/>
    <a:srgbClr val="E3E3E3"/>
    <a:srgbClr val="C8C8C8"/>
    <a:srgbClr val="D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2791" autoAdjust="0"/>
  </p:normalViewPr>
  <p:slideViewPr>
    <p:cSldViewPr>
      <p:cViewPr varScale="1">
        <p:scale>
          <a:sx n="94" d="100"/>
          <a:sy n="94" d="100"/>
        </p:scale>
        <p:origin x="1186" y="72"/>
      </p:cViewPr>
      <p:guideLst>
        <p:guide orient="horz" pos="305"/>
        <p:guide orient="horz" pos="2981"/>
        <p:guide orient="horz" pos="622"/>
        <p:guide orient="horz" pos="1684"/>
        <p:guide pos="5465"/>
        <p:guide pos="5329"/>
        <p:guide pos="2191"/>
        <p:guide pos="431"/>
        <p:guide pos="4604"/>
        <p:guide pos="45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92" cy="49665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803" y="0"/>
            <a:ext cx="2946292" cy="49665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BE8AF0-7D02-49A2-8149-6D3FB3F14B31}" type="datetimeFigureOut">
              <a:rPr lang="en-GB"/>
              <a:pPr>
                <a:defRPr/>
              </a:pPr>
              <a:t>01/10/2019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pPr lvl="0"/>
            <a:endParaRPr lang="en-GB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401" y="4715788"/>
            <a:ext cx="5436874" cy="4466670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402"/>
            <a:ext cx="2946292" cy="49665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803" y="9428402"/>
            <a:ext cx="2946292" cy="49665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6DFB5-19A9-404B-B132-71395C1AA7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97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Zaměstanci</a:t>
            </a:r>
            <a:r>
              <a:rPr lang="cs-CZ" baseline="0" dirty="0"/>
              <a:t> v Prostějově: </a:t>
            </a:r>
            <a:r>
              <a:rPr lang="cs-CZ" dirty="0"/>
              <a:t>335+123+707+0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6DFB5-19A9-404B-B132-71395C1AA76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0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Předpokládám</a:t>
            </a:r>
            <a:r>
              <a:rPr lang="cs-CZ" baseline="0" dirty="0"/>
              <a:t> nutnost 2-4 návštěv v závodě. Studentům budou představeny relevantní oblasti pro zpracování jejich práce. Např. prohlídka oddělení IT služeb a </a:t>
            </a:r>
            <a:r>
              <a:rPr lang="cs-CZ" baseline="0" dirty="0" err="1"/>
              <a:t>helpdesku</a:t>
            </a:r>
            <a:r>
              <a:rPr lang="cs-CZ" baseline="0" dirty="0"/>
              <a:t>, prohlídka průmyslových hal kterých se týká otázka pronájmu, představení transakcí se spřízněnými stranami, představení činnosti společnosti a jiné relevantní informace. </a:t>
            </a:r>
          </a:p>
          <a:p>
            <a:endParaRPr lang="cs-CZ" baseline="0" dirty="0"/>
          </a:p>
          <a:p>
            <a:r>
              <a:rPr lang="cs-CZ" baseline="0" dirty="0"/>
              <a:t>Studentům je možné nabídnout studentský kontrakt (asi 150 Kč/ hodinu) na dobu, kdy budou na práci pracovat přímo v závodě a kompenzaci cestovních nákladů. Není to aby si vydělali, ale aby jim to pokrylo náklady.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6DFB5-19A9-404B-B132-71395C1AA76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92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99275" y="4056063"/>
            <a:ext cx="1814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4"/>
          <p:cNvSpPr>
            <a:spLocks noGrp="1" noChangeAspect="1"/>
          </p:cNvSpPr>
          <p:nvPr>
            <p:ph type="body" sz="quarter" idx="13"/>
          </p:nvPr>
        </p:nvSpPr>
        <p:spPr>
          <a:xfrm>
            <a:off x="461920" y="2405360"/>
            <a:ext cx="8220842" cy="3600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2300" b="1" i="1" cap="all" baseline="0">
                <a:solidFill>
                  <a:srgbClr val="00529E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8" name="Textplatzhalter 8"/>
          <p:cNvSpPr>
            <a:spLocks noGrp="1" noChangeAspect="1"/>
          </p:cNvSpPr>
          <p:nvPr>
            <p:ph type="body" sz="quarter" idx="14"/>
          </p:nvPr>
        </p:nvSpPr>
        <p:spPr>
          <a:xfrm>
            <a:off x="461919" y="2730624"/>
            <a:ext cx="8227150" cy="32689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700" i="1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5A3D-72FB-4495-AE69-28E103B930D9}" type="datetime4">
              <a:rPr lang="de-DE" noProof="0" smtClean="0"/>
              <a:t>1. Oktober 2019</a:t>
            </a:fld>
            <a:endParaRPr lang="en-US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0722-2631-4578-943B-6B1367FA3D32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3"/>
          </p:nvPr>
        </p:nvSpPr>
        <p:spPr>
          <a:xfrm>
            <a:off x="473074" y="1133475"/>
            <a:ext cx="2628000" cy="2466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32"/>
          </p:nvPr>
        </p:nvSpPr>
        <p:spPr>
          <a:xfrm>
            <a:off x="473075" y="3723878"/>
            <a:ext cx="8202613" cy="938213"/>
          </a:xfrm>
          <a:prstGeom prst="rect">
            <a:avLst/>
          </a:prstGeom>
          <a:solidFill>
            <a:srgbClr val="E3E3E3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18" name="Bildplatzhalter 11"/>
          <p:cNvSpPr>
            <a:spLocks noGrp="1"/>
          </p:cNvSpPr>
          <p:nvPr>
            <p:ph type="pic" sz="quarter" idx="33"/>
          </p:nvPr>
        </p:nvSpPr>
        <p:spPr>
          <a:xfrm>
            <a:off x="6047688" y="1133475"/>
            <a:ext cx="2628000" cy="2466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9" name="Bildplatzhalter 11"/>
          <p:cNvSpPr>
            <a:spLocks noGrp="1"/>
          </p:cNvSpPr>
          <p:nvPr>
            <p:ph type="pic" sz="quarter" idx="34"/>
          </p:nvPr>
        </p:nvSpPr>
        <p:spPr>
          <a:xfrm>
            <a:off x="3260381" y="1133475"/>
            <a:ext cx="2628000" cy="2466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6BA0-0181-40EC-A44D-157280A1C423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0BDEB-A73F-4CFE-9AAB-482BE96ADF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lse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45"/>
          <p:cNvSpPr/>
          <p:nvPr userDrawn="1"/>
        </p:nvSpPr>
        <p:spPr>
          <a:xfrm>
            <a:off x="6030913" y="3340100"/>
            <a:ext cx="2644775" cy="131921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4" name="Gerade Verbindung 46"/>
          <p:cNvCxnSpPr/>
          <p:nvPr userDrawn="1"/>
        </p:nvCxnSpPr>
        <p:spPr>
          <a:xfrm>
            <a:off x="6184900" y="3790950"/>
            <a:ext cx="2232025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27"/>
          <p:cNvSpPr/>
          <p:nvPr userDrawn="1"/>
        </p:nvSpPr>
        <p:spPr>
          <a:xfrm>
            <a:off x="3249613" y="3340100"/>
            <a:ext cx="2644775" cy="131921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6" name="Gerade Verbindung 28"/>
          <p:cNvCxnSpPr/>
          <p:nvPr userDrawn="1"/>
        </p:nvCxnSpPr>
        <p:spPr>
          <a:xfrm>
            <a:off x="3403600" y="3790950"/>
            <a:ext cx="2232025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32"/>
          <p:cNvSpPr/>
          <p:nvPr userDrawn="1"/>
        </p:nvSpPr>
        <p:spPr>
          <a:xfrm>
            <a:off x="454025" y="3340100"/>
            <a:ext cx="2644775" cy="131921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9" name="Gerade Verbindung 33"/>
          <p:cNvCxnSpPr/>
          <p:nvPr userDrawn="1"/>
        </p:nvCxnSpPr>
        <p:spPr>
          <a:xfrm>
            <a:off x="622300" y="3790950"/>
            <a:ext cx="2232025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18" name="Bildplatzhalter 11"/>
          <p:cNvSpPr>
            <a:spLocks noGrp="1"/>
          </p:cNvSpPr>
          <p:nvPr>
            <p:ph type="pic" sz="quarter" idx="27"/>
          </p:nvPr>
        </p:nvSpPr>
        <p:spPr>
          <a:xfrm>
            <a:off x="6029688" y="1133475"/>
            <a:ext cx="2646000" cy="2105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8" name="Textplatzhalter 2"/>
          <p:cNvSpPr>
            <a:spLocks noGrp="1" noChangeAspect="1"/>
          </p:cNvSpPr>
          <p:nvPr>
            <p:ph type="body" sz="quarter" idx="34"/>
          </p:nvPr>
        </p:nvSpPr>
        <p:spPr>
          <a:xfrm>
            <a:off x="6030248" y="3340770"/>
            <a:ext cx="2645440" cy="450725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25" name="Bildplatzhalter 11"/>
          <p:cNvSpPr>
            <a:spLocks noGrp="1"/>
          </p:cNvSpPr>
          <p:nvPr>
            <p:ph type="pic" sz="quarter" idx="35"/>
          </p:nvPr>
        </p:nvSpPr>
        <p:spPr>
          <a:xfrm>
            <a:off x="3248388" y="1133475"/>
            <a:ext cx="2646000" cy="2105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6" name="Bildplatzhalter 11"/>
          <p:cNvSpPr>
            <a:spLocks noGrp="1"/>
          </p:cNvSpPr>
          <p:nvPr>
            <p:ph type="pic" sz="quarter" idx="36"/>
          </p:nvPr>
        </p:nvSpPr>
        <p:spPr>
          <a:xfrm>
            <a:off x="467088" y="1133475"/>
            <a:ext cx="2646000" cy="2105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31" name="Textplatzhalter 2"/>
          <p:cNvSpPr>
            <a:spLocks noGrp="1" noChangeAspect="1"/>
          </p:cNvSpPr>
          <p:nvPr>
            <p:ph type="body" sz="quarter" idx="38"/>
          </p:nvPr>
        </p:nvSpPr>
        <p:spPr>
          <a:xfrm>
            <a:off x="3248948" y="3340770"/>
            <a:ext cx="2645440" cy="450725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35" name="Textplatzhalter 2"/>
          <p:cNvSpPr>
            <a:spLocks noGrp="1" noChangeAspect="1"/>
          </p:cNvSpPr>
          <p:nvPr>
            <p:ph type="body" sz="quarter" idx="40"/>
          </p:nvPr>
        </p:nvSpPr>
        <p:spPr>
          <a:xfrm>
            <a:off x="467648" y="3340770"/>
            <a:ext cx="2645440" cy="450725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37" name="Textplatzhalter 12"/>
          <p:cNvSpPr>
            <a:spLocks noGrp="1" noChangeAspect="1"/>
          </p:cNvSpPr>
          <p:nvPr>
            <p:ph type="body" sz="quarter" idx="42"/>
          </p:nvPr>
        </p:nvSpPr>
        <p:spPr>
          <a:xfrm>
            <a:off x="656263" y="3981535"/>
            <a:ext cx="2347200" cy="586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38" name="Textplatzhalter 12"/>
          <p:cNvSpPr>
            <a:spLocks noGrp="1" noChangeAspect="1"/>
          </p:cNvSpPr>
          <p:nvPr>
            <p:ph type="body" sz="quarter" idx="43"/>
          </p:nvPr>
        </p:nvSpPr>
        <p:spPr>
          <a:xfrm>
            <a:off x="3408988" y="3981535"/>
            <a:ext cx="2347200" cy="586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  <a:endParaRPr lang="en-GB" dirty="0"/>
          </a:p>
        </p:txBody>
      </p:sp>
      <p:sp>
        <p:nvSpPr>
          <p:cNvPr id="39" name="Textplatzhalter 12"/>
          <p:cNvSpPr>
            <a:spLocks noGrp="1" noChangeAspect="1"/>
          </p:cNvSpPr>
          <p:nvPr>
            <p:ph type="body" sz="quarter" idx="44"/>
          </p:nvPr>
        </p:nvSpPr>
        <p:spPr>
          <a:xfrm>
            <a:off x="6190288" y="3981535"/>
            <a:ext cx="2347200" cy="586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00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  <a:endParaRPr lang="en-GB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8CED-DF2D-4174-A499-203FDBE54C4A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FCDA-ADF1-4C9D-A646-46587A71E9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bea Weltkarte mit Stand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noProof="0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227E-13E9-4D09-90E6-B101AFB1E21D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1C83-C555-46E2-B7E0-A94ADE07A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Grafik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488" y="1109663"/>
            <a:ext cx="7720012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 userDrawn="1"/>
        </p:nvSpPr>
        <p:spPr>
          <a:xfrm>
            <a:off x="3744913" y="1846263"/>
            <a:ext cx="85725" cy="8890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1727200"/>
            <a:ext cx="12065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 userDrawn="1"/>
        </p:nvSpPr>
        <p:spPr>
          <a:xfrm>
            <a:off x="3317875" y="3897313"/>
            <a:ext cx="73025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2595563" y="2328863"/>
            <a:ext cx="71437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2555875" y="2408238"/>
            <a:ext cx="71438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3059113" y="2500313"/>
            <a:ext cx="73025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 userDrawn="1"/>
        </p:nvSpPr>
        <p:spPr>
          <a:xfrm>
            <a:off x="3306763" y="1608138"/>
            <a:ext cx="73025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 userDrawn="1"/>
        </p:nvSpPr>
        <p:spPr>
          <a:xfrm>
            <a:off x="3419475" y="1944688"/>
            <a:ext cx="73025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 userDrawn="1"/>
        </p:nvSpPr>
        <p:spPr>
          <a:xfrm>
            <a:off x="3698875" y="1970088"/>
            <a:ext cx="71438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 userDrawn="1"/>
        </p:nvSpPr>
        <p:spPr>
          <a:xfrm>
            <a:off x="3759200" y="1854200"/>
            <a:ext cx="73025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 userDrawn="1"/>
        </p:nvSpPr>
        <p:spPr>
          <a:xfrm>
            <a:off x="3808413" y="1857375"/>
            <a:ext cx="71437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 userDrawn="1"/>
        </p:nvSpPr>
        <p:spPr>
          <a:xfrm>
            <a:off x="3889375" y="1793875"/>
            <a:ext cx="73025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e 26"/>
          <p:cNvSpPr/>
          <p:nvPr userDrawn="1"/>
        </p:nvSpPr>
        <p:spPr>
          <a:xfrm>
            <a:off x="3960813" y="1714500"/>
            <a:ext cx="71437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 userDrawn="1"/>
        </p:nvSpPr>
        <p:spPr>
          <a:xfrm>
            <a:off x="3754438" y="2274888"/>
            <a:ext cx="73025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 userDrawn="1"/>
        </p:nvSpPr>
        <p:spPr>
          <a:xfrm>
            <a:off x="3768725" y="2178050"/>
            <a:ext cx="71438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llipse 29"/>
          <p:cNvSpPr/>
          <p:nvPr userDrawn="1"/>
        </p:nvSpPr>
        <p:spPr>
          <a:xfrm>
            <a:off x="3836988" y="2090738"/>
            <a:ext cx="71437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 userDrawn="1"/>
        </p:nvSpPr>
        <p:spPr>
          <a:xfrm>
            <a:off x="4041775" y="2066925"/>
            <a:ext cx="71438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lipse 31"/>
          <p:cNvSpPr/>
          <p:nvPr userDrawn="1"/>
        </p:nvSpPr>
        <p:spPr>
          <a:xfrm>
            <a:off x="4078288" y="1857375"/>
            <a:ext cx="71437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 userDrawn="1"/>
        </p:nvSpPr>
        <p:spPr>
          <a:xfrm>
            <a:off x="4254500" y="1871663"/>
            <a:ext cx="71438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 userDrawn="1"/>
        </p:nvSpPr>
        <p:spPr>
          <a:xfrm>
            <a:off x="4252913" y="2632075"/>
            <a:ext cx="71437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 userDrawn="1"/>
        </p:nvSpPr>
        <p:spPr>
          <a:xfrm>
            <a:off x="4872038" y="2363788"/>
            <a:ext cx="71437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 userDrawn="1"/>
        </p:nvSpPr>
        <p:spPr>
          <a:xfrm>
            <a:off x="6011863" y="2787650"/>
            <a:ext cx="73025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 userDrawn="1"/>
        </p:nvSpPr>
        <p:spPr>
          <a:xfrm>
            <a:off x="5953125" y="2911475"/>
            <a:ext cx="71438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 userDrawn="1"/>
        </p:nvSpPr>
        <p:spPr>
          <a:xfrm>
            <a:off x="6819900" y="2289175"/>
            <a:ext cx="71438" cy="71438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6918325" y="2409825"/>
            <a:ext cx="71438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Ellipse 39"/>
          <p:cNvSpPr/>
          <p:nvPr userDrawn="1"/>
        </p:nvSpPr>
        <p:spPr>
          <a:xfrm>
            <a:off x="6819900" y="2554288"/>
            <a:ext cx="71438" cy="71437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 userDrawn="1"/>
        </p:nvSpPr>
        <p:spPr>
          <a:xfrm>
            <a:off x="7132638" y="2416175"/>
            <a:ext cx="71437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/>
          <p:cNvSpPr/>
          <p:nvPr userDrawn="1"/>
        </p:nvSpPr>
        <p:spPr>
          <a:xfrm>
            <a:off x="7135813" y="2463800"/>
            <a:ext cx="71437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 userDrawn="1"/>
        </p:nvSpPr>
        <p:spPr>
          <a:xfrm>
            <a:off x="5291138" y="1993900"/>
            <a:ext cx="71437" cy="730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529E"/>
            </a:solidFill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 userDrawn="1"/>
        </p:nvSpPr>
        <p:spPr>
          <a:xfrm>
            <a:off x="6470650" y="2954338"/>
            <a:ext cx="73025" cy="730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529E"/>
            </a:solidFill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/>
          <p:cNvSpPr/>
          <p:nvPr userDrawn="1"/>
        </p:nvSpPr>
        <p:spPr>
          <a:xfrm rot="19800000">
            <a:off x="2124075" y="2701925"/>
            <a:ext cx="71438" cy="73025"/>
          </a:xfrm>
          <a:prstGeom prst="ellipse">
            <a:avLst/>
          </a:prstGeom>
          <a:solidFill>
            <a:srgbClr val="00529E"/>
          </a:solidFill>
          <a:ln w="25400" cap="flat" cmpd="sng" algn="ctr">
            <a:noFill/>
            <a:prstDash val="solid"/>
          </a:ln>
          <a:effectLst>
            <a:outerShdw blurRad="25400" dist="12700" dir="78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bea Weltkarte ohne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de-DE" noProof="0" dirty="0" err="1"/>
              <a:t>to</a:t>
            </a:r>
            <a:r>
              <a:rPr lang="en-US" dirty="0"/>
              <a:t> edit Master text styles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</a:t>
            </a:r>
            <a:r>
              <a:rPr lang="de-DE" noProof="0" dirty="0"/>
              <a:t>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1C83-C555-46E2-B7E0-A94ADE07A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Grafik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488" y="1109663"/>
            <a:ext cx="7720012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umsplatzhalter 3"/>
          <p:cNvSpPr>
            <a:spLocks noGrp="1"/>
          </p:cNvSpPr>
          <p:nvPr>
            <p:ph type="dt" sz="half" idx="15"/>
          </p:nvPr>
        </p:nvSpPr>
        <p:spPr>
          <a:xfrm>
            <a:off x="1790700" y="4919663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6173-ADEC-47D8-852F-0F8A390A8D79}" type="datetime4">
              <a:rPr lang="de-DE" smtClean="0"/>
              <a:t>1. Oktober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bea Weltkarte ohne Kreis und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noProof="0" dirty="0" err="1"/>
              <a:t>edit</a:t>
            </a:r>
            <a:r>
              <a:rPr lang="de-DE" dirty="0"/>
              <a:t> </a:t>
            </a:r>
            <a:r>
              <a:rPr lang="de-DE" noProof="0" dirty="0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1C83-C555-46E2-B7E0-A94ADE07A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5"/>
          </p:nvPr>
        </p:nvSpPr>
        <p:spPr>
          <a:xfrm>
            <a:off x="1790700" y="4919663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9B1F-AE6E-4959-9DEA-59BC48634E8E}" type="datetime4">
              <a:rPr lang="de-DE" smtClean="0"/>
              <a:t>1. Oktober 2019</a:t>
            </a:fld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34" y="980234"/>
            <a:ext cx="7239812" cy="38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6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3A8AF-7363-42E3-93F3-837B918B4870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4C18-A370-45D6-8DF9-9AA2396C5A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r>
              <a:rPr lang="de-DE" noProof="0" dirty="0" err="1"/>
              <a:t>edit</a:t>
            </a:r>
            <a:r>
              <a:rPr lang="en-US" dirty="0"/>
              <a:t> </a:t>
            </a:r>
            <a:r>
              <a:rPr lang="de-DE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6"/>
          </p:nvPr>
        </p:nvSpPr>
        <p:spPr>
          <a:xfrm>
            <a:off x="4646612" y="1249363"/>
            <a:ext cx="4029075" cy="341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Diagrammplatzhalter 2"/>
          <p:cNvSpPr>
            <a:spLocks noGrp="1"/>
          </p:cNvSpPr>
          <p:nvPr>
            <p:ph type="chart" sz="quarter" idx="17"/>
          </p:nvPr>
        </p:nvSpPr>
        <p:spPr>
          <a:xfrm>
            <a:off x="462239" y="1249363"/>
            <a:ext cx="3965300" cy="341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50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DEB1-3869-4E13-8786-1BA7AF9F428C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4C18-A370-45D6-8DF9-9AA2396C5A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noProof="0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4" name="Textplatzhalter 12"/>
          <p:cNvSpPr>
            <a:spLocks noGrp="1" noChangeAspect="1"/>
          </p:cNvSpPr>
          <p:nvPr>
            <p:ph type="body" sz="quarter" idx="14"/>
          </p:nvPr>
        </p:nvSpPr>
        <p:spPr>
          <a:xfrm>
            <a:off x="455613" y="1257300"/>
            <a:ext cx="3971925" cy="3402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i="0">
                <a:solidFill>
                  <a:srgbClr val="000000"/>
                </a:solidFill>
              </a:defRPr>
            </a:lvl1pPr>
            <a:lvl2pPr marL="542925" indent="-180975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tabLst>
                <a:tab pos="542925" algn="l"/>
              </a:tabLst>
              <a:defRPr sz="1400" i="0" baseline="0">
                <a:solidFill>
                  <a:srgbClr val="000000"/>
                </a:solidFill>
              </a:defRPr>
            </a:lvl2pPr>
            <a:lvl3pPr marL="765175" marR="0" indent="-228600" algn="l" defTabSz="714375" rtl="0" eaLnBrk="1" fontAlgn="base" latinLnBrk="0" hangingPunct="1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i="0">
                <a:solidFill>
                  <a:srgbClr val="000000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  <a:p>
            <a:pPr lvl="2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noProof="0" dirty="0"/>
              <a:t>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6"/>
          </p:nvPr>
        </p:nvSpPr>
        <p:spPr>
          <a:xfrm>
            <a:off x="4646612" y="1249363"/>
            <a:ext cx="4029075" cy="3411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529E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36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F618-3385-4745-B1E9-C86FF1DA98D4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4C18-A370-45D6-8DF9-9AA2396C5A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noProof="0" dirty="0" err="1"/>
              <a:t>edit</a:t>
            </a:r>
            <a:r>
              <a:rPr lang="de-DE" dirty="0"/>
              <a:t> </a:t>
            </a:r>
            <a:r>
              <a:rPr lang="de-DE" noProof="0" dirty="0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4" name="Textplatzhalter 12"/>
          <p:cNvSpPr>
            <a:spLocks noGrp="1" noChangeAspect="1"/>
          </p:cNvSpPr>
          <p:nvPr>
            <p:ph type="body" sz="quarter" idx="14"/>
          </p:nvPr>
        </p:nvSpPr>
        <p:spPr>
          <a:xfrm>
            <a:off x="455613" y="1257300"/>
            <a:ext cx="3971925" cy="3402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i="0">
                <a:solidFill>
                  <a:srgbClr val="000000"/>
                </a:solidFill>
              </a:defRPr>
            </a:lvl1pPr>
            <a:lvl2pPr marL="542925" indent="-180975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tabLst>
                <a:tab pos="542925" algn="l"/>
              </a:tabLst>
              <a:defRPr sz="1400" i="0" baseline="0">
                <a:solidFill>
                  <a:srgbClr val="000000"/>
                </a:solidFill>
              </a:defRPr>
            </a:lvl2pPr>
            <a:lvl3pPr marL="765175" marR="0" indent="-228600" algn="l" defTabSz="714375" rtl="0" eaLnBrk="1" fontAlgn="base" latinLnBrk="0" hangingPunct="1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i="0">
                <a:solidFill>
                  <a:srgbClr val="000000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5" name="SmartArt-Platzhalter 4"/>
          <p:cNvSpPr>
            <a:spLocks noGrp="1"/>
          </p:cNvSpPr>
          <p:nvPr>
            <p:ph type="dgm" sz="quarter" idx="16"/>
          </p:nvPr>
        </p:nvSpPr>
        <p:spPr>
          <a:xfrm>
            <a:off x="4716016" y="1249362"/>
            <a:ext cx="4104134" cy="3409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2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1470" y="314326"/>
            <a:ext cx="8496000" cy="4503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1505-1D93-42AA-A930-BBC3A5553DFA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CD09-92B0-44E2-B14B-7E7543BB3C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/>
          <p:cNvSpPr>
            <a:spLocks noGrp="1"/>
          </p:cNvSpPr>
          <p:nvPr>
            <p:ph type="media" sz="quarter" idx="16"/>
          </p:nvPr>
        </p:nvSpPr>
        <p:spPr>
          <a:xfrm>
            <a:off x="321470" y="314326"/>
            <a:ext cx="8496000" cy="4503600"/>
          </a:xfrm>
          <a:prstGeom prst="rect">
            <a:avLst/>
          </a:prstGeom>
          <a:solidFill>
            <a:srgbClr val="E3E3E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5031-8C32-4350-8896-F03FD4F3A369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682A-FD58-4168-AD46-9895F0CD75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er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322263" y="314325"/>
            <a:ext cx="8496300" cy="4503738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3"/>
          </p:nvPr>
        </p:nvSpPr>
        <p:spPr>
          <a:xfrm>
            <a:off x="2193355" y="2460246"/>
            <a:ext cx="4752528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900" b="1" i="1" cap="all" baseline="0">
                <a:solidFill>
                  <a:schemeClr val="bg1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4"/>
          </p:nvPr>
        </p:nvSpPr>
        <p:spPr>
          <a:xfrm>
            <a:off x="2193355" y="2745990"/>
            <a:ext cx="4752528" cy="32689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F457-A2BC-40A7-8E5A-4ABCD9504142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0643-619E-4B3E-AD54-692B2EAA08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/>
          <p:cNvSpPr/>
          <p:nvPr userDrawn="1"/>
        </p:nvSpPr>
        <p:spPr>
          <a:xfrm>
            <a:off x="0" y="0"/>
            <a:ext cx="9144000" cy="465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extplatzhalter 4"/>
          <p:cNvSpPr>
            <a:spLocks noGrp="1" noChangeAspect="1"/>
          </p:cNvSpPr>
          <p:nvPr>
            <p:ph type="body" sz="quarter" idx="13"/>
          </p:nvPr>
        </p:nvSpPr>
        <p:spPr>
          <a:xfrm>
            <a:off x="454024" y="2427734"/>
            <a:ext cx="8366125" cy="36004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2300" b="1" i="1">
                <a:solidFill>
                  <a:srgbClr val="00529E"/>
                </a:solidFill>
              </a:defRPr>
            </a:lvl1pPr>
            <a:lvl2pPr algn="ctr">
              <a:defRPr b="1">
                <a:solidFill>
                  <a:schemeClr val="bg1"/>
                </a:solidFill>
              </a:defRPr>
            </a:lvl2pPr>
            <a:lvl3pPr algn="ctr">
              <a:defRPr b="1">
                <a:solidFill>
                  <a:schemeClr val="bg1"/>
                </a:solidFill>
              </a:defRPr>
            </a:lvl3pPr>
            <a:lvl4pPr algn="ctr">
              <a:defRPr b="1">
                <a:solidFill>
                  <a:schemeClr val="bg1"/>
                </a:solidFill>
              </a:defRPr>
            </a:lvl4pPr>
            <a:lvl5pPr algn="ctr"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812B-3CE5-46BE-855A-0B31E5221F20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865E-CD07-4CA4-9227-F3083A6A38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4B95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8532813" y="4919663"/>
            <a:ext cx="282575" cy="107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FB82-4FFC-4795-94C5-2DC9B41124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sz="quarter" idx="18"/>
          </p:nvPr>
        </p:nvSpPr>
        <p:spPr>
          <a:xfrm>
            <a:off x="455612" y="1256400"/>
            <a:ext cx="8364538" cy="34178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100" b="0" i="0">
                <a:solidFill>
                  <a:srgbClr val="000000"/>
                </a:solidFill>
              </a:defRPr>
            </a:lvl1pPr>
            <a:lvl2pPr marL="628650" indent="-271463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>
                <a:solidFill>
                  <a:srgbClr val="000000"/>
                </a:solidFill>
              </a:defRPr>
            </a:lvl2pPr>
            <a:lvl3pPr marL="900113" indent="-271463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b="0" i="0">
                <a:solidFill>
                  <a:srgbClr val="000000"/>
                </a:solidFill>
              </a:defRPr>
            </a:lvl3pPr>
            <a:lvl4pPr marL="1179513" indent="-271463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 i="0">
                <a:solidFill>
                  <a:srgbClr val="000000"/>
                </a:solidFill>
              </a:defRPr>
            </a:lvl4pPr>
            <a:lvl5pPr marL="1436688" indent="-265113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433C44D5-1DC5-473D-A6B1-B5CD09F9F12C}" type="datetime4">
              <a:rPr lang="en-US" smtClean="0"/>
              <a:t>October 1,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76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6">
          <p15:clr>
            <a:srgbClr val="FBAE40"/>
          </p15:clr>
        </p15:guide>
        <p15:guide id="3" pos="5557">
          <p15:clr>
            <a:srgbClr val="FBAE40"/>
          </p15:clr>
        </p15:guide>
        <p15:guide id="4" orient="horz" pos="787">
          <p15:clr>
            <a:srgbClr val="FBAE40"/>
          </p15:clr>
        </p15:guide>
        <p15:guide id="5" orient="horz" pos="29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/>
          <p:cNvSpPr/>
          <p:nvPr userDrawn="1"/>
        </p:nvSpPr>
        <p:spPr>
          <a:xfrm>
            <a:off x="322263" y="314325"/>
            <a:ext cx="8496300" cy="4503738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noProof="0" dirty="0"/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4"/>
          </p:nvPr>
        </p:nvSpPr>
        <p:spPr>
          <a:xfrm>
            <a:off x="2199661" y="2464836"/>
            <a:ext cx="4752528" cy="32689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800" i="1" cap="all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5DE4-8D8D-4882-B711-ABA67EF6C7FB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7AEB-EB01-4CD3-B863-D2C8391D3A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noProof="0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4" name="Textplatzhalter 12"/>
          <p:cNvSpPr>
            <a:spLocks noGrp="1" noChangeAspect="1"/>
          </p:cNvSpPr>
          <p:nvPr>
            <p:ph type="body" sz="quarter" idx="14"/>
          </p:nvPr>
        </p:nvSpPr>
        <p:spPr>
          <a:xfrm>
            <a:off x="455613" y="1257300"/>
            <a:ext cx="8364537" cy="3402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SzPct val="100000"/>
              <a:buFont typeface="+mj-lt"/>
              <a:buAutoNum type="arabicPeriod"/>
              <a:defRPr sz="1400" cap="all" baseline="0">
                <a:solidFill>
                  <a:schemeClr val="tx1"/>
                </a:solidFill>
              </a:defRPr>
            </a:lvl1pPr>
            <a:lvl2pPr marL="542925" indent="-180975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rgbClr val="00529E"/>
              </a:buClr>
              <a:buSzPct val="125000"/>
              <a:buFont typeface="Wingdings" panose="05000000000000000000" pitchFamily="2" charset="2"/>
              <a:buChar char="§"/>
              <a:tabLst>
                <a:tab pos="542925" algn="l"/>
              </a:tabLst>
              <a:defRPr sz="1400" i="0" baseline="0">
                <a:solidFill>
                  <a:srgbClr val="000000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Textmasterformat </a:t>
            </a:r>
            <a:r>
              <a:rPr lang="de-DE" noProof="0" dirty="0"/>
              <a:t>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FB82-4FFC-4795-94C5-2DC9B41124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noProof="0" dirty="0" err="1"/>
              <a:t>edit</a:t>
            </a:r>
            <a:r>
              <a:rPr lang="de-DE" dirty="0"/>
              <a:t> </a:t>
            </a:r>
            <a:r>
              <a:rPr lang="de-DE" noProof="0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7486-BF2C-4EA1-937D-8F00E1ED9E59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FB82-4FFC-4795-94C5-2DC9B41124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sz="quarter" idx="18"/>
          </p:nvPr>
        </p:nvSpPr>
        <p:spPr>
          <a:xfrm>
            <a:off x="455612" y="1256400"/>
            <a:ext cx="8364538" cy="34178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0" i="0">
                <a:solidFill>
                  <a:srgbClr val="000000"/>
                </a:solidFill>
              </a:defRPr>
            </a:lvl1pPr>
            <a:lvl2pPr marL="628650" indent="-271463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0" i="0">
                <a:solidFill>
                  <a:srgbClr val="000000"/>
                </a:solidFill>
              </a:defRPr>
            </a:lvl2pPr>
            <a:lvl3pPr marL="900113" indent="-271463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b="0" i="0">
                <a:solidFill>
                  <a:srgbClr val="000000"/>
                </a:solidFill>
              </a:defRPr>
            </a:lvl3pPr>
            <a:lvl4pPr marL="1179513" indent="-271463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400" b="0" i="0">
                <a:solidFill>
                  <a:srgbClr val="000000"/>
                </a:solidFill>
              </a:defRPr>
            </a:lvl4pPr>
            <a:lvl5pPr marL="1436688" indent="-265113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b="0" i="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0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6" userDrawn="1">
          <p15:clr>
            <a:srgbClr val="FBAE40"/>
          </p15:clr>
        </p15:guide>
        <p15:guide id="3" pos="5557" userDrawn="1">
          <p15:clr>
            <a:srgbClr val="FBAE40"/>
          </p15:clr>
        </p15:guide>
        <p15:guide id="4" orient="horz" pos="787" userDrawn="1">
          <p15:clr>
            <a:srgbClr val="FBAE40"/>
          </p15:clr>
        </p15:guide>
        <p15:guide id="5" orient="horz" pos="2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"/>
          <p:cNvSpPr>
            <a:spLocks noGrp="1" noChangeAspect="1"/>
          </p:cNvSpPr>
          <p:nvPr>
            <p:ph type="body" sz="quarter" idx="16"/>
          </p:nvPr>
        </p:nvSpPr>
        <p:spPr>
          <a:xfrm>
            <a:off x="473074" y="1133475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2"/>
          <p:cNvSpPr>
            <a:spLocks noGrp="1" noChangeAspect="1"/>
          </p:cNvSpPr>
          <p:nvPr>
            <p:ph type="body" sz="quarter" idx="17"/>
          </p:nvPr>
        </p:nvSpPr>
        <p:spPr>
          <a:xfrm>
            <a:off x="473074" y="1655115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0" name="Textplatzhalter 2"/>
          <p:cNvSpPr>
            <a:spLocks noGrp="1" noChangeAspect="1"/>
          </p:cNvSpPr>
          <p:nvPr>
            <p:ph type="body" sz="quarter" idx="18"/>
          </p:nvPr>
        </p:nvSpPr>
        <p:spPr>
          <a:xfrm>
            <a:off x="473074" y="2176755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2" name="Textplatzhalt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3074" y="2698395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2"/>
          <p:cNvSpPr>
            <a:spLocks noGrp="1" noChangeAspect="1"/>
          </p:cNvSpPr>
          <p:nvPr>
            <p:ph type="body" sz="quarter" idx="20"/>
          </p:nvPr>
        </p:nvSpPr>
        <p:spPr>
          <a:xfrm>
            <a:off x="473074" y="3220035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5" name="Textplatzhalter 2"/>
          <p:cNvSpPr>
            <a:spLocks noGrp="1" noChangeAspect="1"/>
          </p:cNvSpPr>
          <p:nvPr>
            <p:ph type="body" sz="quarter" idx="21"/>
          </p:nvPr>
        </p:nvSpPr>
        <p:spPr>
          <a:xfrm>
            <a:off x="473074" y="3741675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/>
          <p:cNvSpPr>
            <a:spLocks noGrp="1" noChangeAspect="1"/>
          </p:cNvSpPr>
          <p:nvPr>
            <p:ph type="body" sz="quarter" idx="22"/>
          </p:nvPr>
        </p:nvSpPr>
        <p:spPr>
          <a:xfrm>
            <a:off x="473075" y="4263313"/>
            <a:ext cx="8202613" cy="396000"/>
          </a:xfrm>
          <a:prstGeom prst="rect">
            <a:avLst/>
          </a:prstGeom>
          <a:solidFill>
            <a:srgbClr val="E3E3E3"/>
          </a:solidFill>
        </p:spPr>
        <p:txBody>
          <a:bodyPr wrap="none" lIns="0" tIns="0" rIns="0" bIns="0" anchor="ctr">
            <a:noAutofit/>
          </a:bodyPr>
          <a:lstStyle>
            <a:lvl1pPr marL="465750" indent="-285750"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400" b="1" i="1">
                <a:solidFill>
                  <a:schemeClr val="tx1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3203849" y="4743099"/>
            <a:ext cx="5457707" cy="1765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FontTx/>
              <a:buNone/>
              <a:defRPr sz="600">
                <a:solidFill>
                  <a:srgbClr val="5D5D5D"/>
                </a:solidFill>
              </a:defRPr>
            </a:lvl1pPr>
          </a:lstStyle>
          <a:p>
            <a:pPr lvl="0"/>
            <a:r>
              <a:rPr lang="de-DE" dirty="0"/>
              <a:t>Textmasterformat</a:t>
            </a:r>
          </a:p>
          <a:p>
            <a:pPr lvl="0"/>
            <a:r>
              <a:rPr lang="de-DE" dirty="0"/>
              <a:t>bearbeiten</a:t>
            </a:r>
            <a:endParaRPr lang="en-GB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1517-1868-4DFD-AEF2-79E4255D7480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0999-1233-4B34-97C2-1E96390058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noProof="0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r>
              <a:rPr lang="de-DE" noProof="0" dirty="0"/>
              <a:t>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963E-02F6-4B3C-9572-6A642DA37CD2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1C83-C555-46E2-B7E0-A94ADE07AA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29"/>
          <p:cNvSpPr/>
          <p:nvPr userDrawn="1"/>
        </p:nvSpPr>
        <p:spPr>
          <a:xfrm>
            <a:off x="473075" y="3987800"/>
            <a:ext cx="1944688" cy="6731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4" name="Gerade Verbindung 9"/>
          <p:cNvCxnSpPr/>
          <p:nvPr userDrawn="1"/>
        </p:nvCxnSpPr>
        <p:spPr>
          <a:xfrm>
            <a:off x="628650" y="4438650"/>
            <a:ext cx="1547813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42"/>
          <p:cNvSpPr/>
          <p:nvPr userDrawn="1"/>
        </p:nvSpPr>
        <p:spPr>
          <a:xfrm>
            <a:off x="2555875" y="3987800"/>
            <a:ext cx="1944688" cy="6731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noProof="0" dirty="0"/>
          </a:p>
        </p:txBody>
      </p:sp>
      <p:cxnSp>
        <p:nvCxnSpPr>
          <p:cNvPr id="17" name="Gerade Verbindung 43"/>
          <p:cNvCxnSpPr/>
          <p:nvPr userDrawn="1"/>
        </p:nvCxnSpPr>
        <p:spPr>
          <a:xfrm>
            <a:off x="2711450" y="4438650"/>
            <a:ext cx="1547813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45"/>
          <p:cNvSpPr/>
          <p:nvPr userDrawn="1"/>
        </p:nvSpPr>
        <p:spPr>
          <a:xfrm>
            <a:off x="4643438" y="3987800"/>
            <a:ext cx="1943100" cy="6731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20" name="Gerade Verbindung 46"/>
          <p:cNvCxnSpPr/>
          <p:nvPr userDrawn="1"/>
        </p:nvCxnSpPr>
        <p:spPr>
          <a:xfrm>
            <a:off x="4797425" y="4438650"/>
            <a:ext cx="1547813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48"/>
          <p:cNvSpPr/>
          <p:nvPr userDrawn="1"/>
        </p:nvSpPr>
        <p:spPr>
          <a:xfrm>
            <a:off x="6731000" y="3987800"/>
            <a:ext cx="1944688" cy="6731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22" name="Gerade Verbindung 49"/>
          <p:cNvCxnSpPr/>
          <p:nvPr userDrawn="1"/>
        </p:nvCxnSpPr>
        <p:spPr>
          <a:xfrm>
            <a:off x="6886575" y="4438650"/>
            <a:ext cx="1547813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noProof="0" dirty="0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3"/>
          </p:nvPr>
        </p:nvSpPr>
        <p:spPr>
          <a:xfrm>
            <a:off x="473075" y="1133475"/>
            <a:ext cx="1944000" cy="2733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25"/>
          </p:nvPr>
        </p:nvSpPr>
        <p:spPr>
          <a:xfrm>
            <a:off x="2558918" y="1133475"/>
            <a:ext cx="1944000" cy="2733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18" name="Bildplatzhalter 11"/>
          <p:cNvSpPr>
            <a:spLocks noGrp="1"/>
          </p:cNvSpPr>
          <p:nvPr>
            <p:ph type="pic" sz="quarter" idx="27"/>
          </p:nvPr>
        </p:nvSpPr>
        <p:spPr>
          <a:xfrm>
            <a:off x="4644761" y="1133475"/>
            <a:ext cx="1944000" cy="2733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4" name="Bildplatzhalter 11"/>
          <p:cNvSpPr>
            <a:spLocks noGrp="1"/>
          </p:cNvSpPr>
          <p:nvPr>
            <p:ph type="pic" sz="quarter" idx="31"/>
          </p:nvPr>
        </p:nvSpPr>
        <p:spPr>
          <a:xfrm>
            <a:off x="6730603" y="1133475"/>
            <a:ext cx="1944000" cy="2733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7" name="Textplatzhalter 2"/>
          <p:cNvSpPr>
            <a:spLocks noGrp="1" noChangeAspect="1"/>
          </p:cNvSpPr>
          <p:nvPr>
            <p:ph type="body" sz="quarter" idx="32"/>
          </p:nvPr>
        </p:nvSpPr>
        <p:spPr>
          <a:xfrm>
            <a:off x="473075" y="3988470"/>
            <a:ext cx="1703029" cy="673621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45" name="Textplatzhalter 2"/>
          <p:cNvSpPr>
            <a:spLocks noGrp="1" noChangeAspect="1"/>
          </p:cNvSpPr>
          <p:nvPr>
            <p:ph type="body" sz="quarter" idx="33"/>
          </p:nvPr>
        </p:nvSpPr>
        <p:spPr>
          <a:xfrm>
            <a:off x="2555776" y="3988470"/>
            <a:ext cx="1703029" cy="673621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48" name="Textplatzhalter 2"/>
          <p:cNvSpPr>
            <a:spLocks noGrp="1" noChangeAspect="1"/>
          </p:cNvSpPr>
          <p:nvPr>
            <p:ph type="body" sz="quarter" idx="34"/>
          </p:nvPr>
        </p:nvSpPr>
        <p:spPr>
          <a:xfrm>
            <a:off x="4642645" y="3988470"/>
            <a:ext cx="1703029" cy="673621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51" name="Textplatzhalter 2"/>
          <p:cNvSpPr>
            <a:spLocks noGrp="1" noChangeAspect="1"/>
          </p:cNvSpPr>
          <p:nvPr>
            <p:ph type="body" sz="quarter" idx="35"/>
          </p:nvPr>
        </p:nvSpPr>
        <p:spPr>
          <a:xfrm>
            <a:off x="6731688" y="3988470"/>
            <a:ext cx="1703029" cy="673621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DE" noProof="0" dirty="0"/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4B38-A167-4FC4-B16E-1094A6D8EE2E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E885-5CC4-468C-A49E-EDF9805122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29"/>
          <p:cNvSpPr/>
          <p:nvPr userDrawn="1"/>
        </p:nvSpPr>
        <p:spPr>
          <a:xfrm>
            <a:off x="473075" y="3987800"/>
            <a:ext cx="2659063" cy="6731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noProof="0" dirty="0"/>
          </a:p>
        </p:txBody>
      </p:sp>
      <p:cxnSp>
        <p:nvCxnSpPr>
          <p:cNvPr id="14" name="Gerade Verbindung 9"/>
          <p:cNvCxnSpPr/>
          <p:nvPr userDrawn="1"/>
        </p:nvCxnSpPr>
        <p:spPr>
          <a:xfrm>
            <a:off x="628650" y="4438650"/>
            <a:ext cx="2214563" cy="0"/>
          </a:xfrm>
          <a:prstGeom prst="line">
            <a:avLst/>
          </a:prstGeom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350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900" b="1" i="0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5612" y="293531"/>
            <a:ext cx="6777635" cy="1906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i="1" cap="all" baseline="0">
                <a:solidFill>
                  <a:srgbClr val="5D5D5D"/>
                </a:solidFill>
              </a:defRPr>
            </a:lvl1pPr>
            <a:lvl2pPr marL="457200" indent="0">
              <a:buFontTx/>
              <a:buNone/>
              <a:defRPr sz="800" cap="all" baseline="0">
                <a:solidFill>
                  <a:srgbClr val="6F7071"/>
                </a:solidFill>
              </a:defRPr>
            </a:lvl2pPr>
            <a:lvl3pPr>
              <a:defRPr>
                <a:solidFill>
                  <a:srgbClr val="6F7071"/>
                </a:solidFill>
              </a:defRPr>
            </a:lvl3pPr>
            <a:lvl4pPr>
              <a:defRPr>
                <a:solidFill>
                  <a:srgbClr val="6F7071"/>
                </a:solidFill>
              </a:defRPr>
            </a:lvl4pPr>
            <a:lvl5pPr>
              <a:defRPr>
                <a:solidFill>
                  <a:srgbClr val="6F7071"/>
                </a:solidFill>
              </a:defRPr>
            </a:lvl5pPr>
          </a:lstStyle>
          <a:p>
            <a:pPr lvl="0"/>
            <a:r>
              <a:rPr lang="de-DE" noProof="0" dirty="0"/>
              <a:t>Textmasterformat</a:t>
            </a:r>
            <a:r>
              <a:rPr lang="de-DE" dirty="0"/>
              <a:t>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203849" y="4743099"/>
            <a:ext cx="5457707" cy="1765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FontTx/>
              <a:buNone/>
              <a:defRPr sz="600">
                <a:solidFill>
                  <a:srgbClr val="5D5D5D"/>
                </a:solidFill>
              </a:defRPr>
            </a:lvl1pPr>
          </a:lstStyle>
          <a:p>
            <a:pPr lvl="0"/>
            <a:r>
              <a:rPr lang="de-DE" dirty="0"/>
              <a:t>Textmasterformat</a:t>
            </a:r>
          </a:p>
          <a:p>
            <a:pPr lvl="0"/>
            <a:r>
              <a:rPr lang="de-DE" dirty="0"/>
              <a:t>bearbeiten</a:t>
            </a:r>
            <a:endParaRPr lang="en-GB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3"/>
          </p:nvPr>
        </p:nvSpPr>
        <p:spPr>
          <a:xfrm>
            <a:off x="473074" y="1133475"/>
            <a:ext cx="2658766" cy="2733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4" name="Bildplatzhalter 11"/>
          <p:cNvSpPr>
            <a:spLocks noGrp="1"/>
          </p:cNvSpPr>
          <p:nvPr>
            <p:ph type="pic" sz="quarter" idx="31"/>
          </p:nvPr>
        </p:nvSpPr>
        <p:spPr>
          <a:xfrm>
            <a:off x="7562849" y="1133475"/>
            <a:ext cx="1111753" cy="574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pPr lvl="0"/>
            <a:endParaRPr lang="en-GB" noProof="0" dirty="0"/>
          </a:p>
        </p:txBody>
      </p:sp>
      <p:sp>
        <p:nvSpPr>
          <p:cNvPr id="27" name="Textplatzhalter 2"/>
          <p:cNvSpPr>
            <a:spLocks noGrp="1" noChangeAspect="1"/>
          </p:cNvSpPr>
          <p:nvPr>
            <p:ph type="body" sz="quarter" idx="32"/>
          </p:nvPr>
        </p:nvSpPr>
        <p:spPr>
          <a:xfrm>
            <a:off x="473075" y="3988470"/>
            <a:ext cx="2370733" cy="673621"/>
          </a:xfrm>
          <a:prstGeom prst="rect">
            <a:avLst/>
          </a:prstGeom>
          <a:noFill/>
        </p:spPr>
        <p:txBody>
          <a:bodyPr lIns="144000" tIns="144000" rIns="0" bIns="0" anchor="t"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rgbClr val="00529E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en-GB" dirty="0"/>
          </a:p>
        </p:txBody>
      </p:sp>
      <p:sp>
        <p:nvSpPr>
          <p:cNvPr id="25" name="Bildplatzhalter 11"/>
          <p:cNvSpPr>
            <a:spLocks noGrp="1"/>
          </p:cNvSpPr>
          <p:nvPr>
            <p:ph type="pic" sz="quarter" idx="33"/>
          </p:nvPr>
        </p:nvSpPr>
        <p:spPr>
          <a:xfrm>
            <a:off x="7562849" y="1871979"/>
            <a:ext cx="1111753" cy="574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pPr lvl="0"/>
            <a:endParaRPr lang="en-GB" noProof="0" dirty="0"/>
          </a:p>
        </p:txBody>
      </p:sp>
      <p:sp>
        <p:nvSpPr>
          <p:cNvPr id="26" name="Bildplatzhalter 11"/>
          <p:cNvSpPr>
            <a:spLocks noGrp="1"/>
          </p:cNvSpPr>
          <p:nvPr>
            <p:ph type="pic" sz="quarter" idx="34"/>
          </p:nvPr>
        </p:nvSpPr>
        <p:spPr>
          <a:xfrm>
            <a:off x="7562849" y="2610483"/>
            <a:ext cx="1111753" cy="574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pPr lvl="0"/>
            <a:endParaRPr lang="en-GB" noProof="0" dirty="0"/>
          </a:p>
        </p:txBody>
      </p:sp>
      <p:sp>
        <p:nvSpPr>
          <p:cNvPr id="28" name="Bildplatzhalter 11"/>
          <p:cNvSpPr>
            <a:spLocks noGrp="1"/>
          </p:cNvSpPr>
          <p:nvPr>
            <p:ph type="pic" sz="quarter" idx="35"/>
          </p:nvPr>
        </p:nvSpPr>
        <p:spPr>
          <a:xfrm>
            <a:off x="7562849" y="3348987"/>
            <a:ext cx="1111753" cy="574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pPr lvl="0"/>
            <a:endParaRPr lang="en-GB" noProof="0" dirty="0"/>
          </a:p>
        </p:txBody>
      </p:sp>
      <p:sp>
        <p:nvSpPr>
          <p:cNvPr id="29" name="Bildplatzhalter 11"/>
          <p:cNvSpPr>
            <a:spLocks noGrp="1"/>
          </p:cNvSpPr>
          <p:nvPr>
            <p:ph type="pic" sz="quarter" idx="36"/>
          </p:nvPr>
        </p:nvSpPr>
        <p:spPr>
          <a:xfrm>
            <a:off x="7562849" y="4087491"/>
            <a:ext cx="1111753" cy="574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pPr lvl="0"/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E542-2A85-4644-B89B-25E20B3DC03D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6CF11-9CBF-403A-8A3A-28B093FA8A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0700" y="4919663"/>
            <a:ext cx="2133600" cy="1079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rgbClr val="5D5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B95D44-E247-4362-ADD1-3CBDA235AD1D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813" y="4919663"/>
            <a:ext cx="282575" cy="1079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rgbClr val="5D5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8769C-CCAB-45D9-B7FD-48D237C91A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8" name="Grafik 7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7594600" y="366713"/>
            <a:ext cx="111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474663" y="765175"/>
            <a:ext cx="6761162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793750" y="4919663"/>
            <a:ext cx="806450" cy="920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" kern="100" dirty="0">
                <a:solidFill>
                  <a:srgbClr val="5D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Muhr und Bender KG</a:t>
            </a:r>
            <a:endParaRPr lang="en-GB" sz="600" kern="100" dirty="0">
              <a:solidFill>
                <a:srgbClr val="5D5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Grafik 13"/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312738" y="4902200"/>
            <a:ext cx="40005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platzhalter 1"/>
          <p:cNvSpPr>
            <a:spLocks noGrp="1" noChangeAspect="1"/>
          </p:cNvSpPr>
          <p:nvPr>
            <p:ph type="body" idx="1"/>
          </p:nvPr>
        </p:nvSpPr>
        <p:spPr>
          <a:xfrm>
            <a:off x="454025" y="1249363"/>
            <a:ext cx="8366125" cy="340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4" r:id="rId4"/>
    <p:sldLayoutId id="2147483706" r:id="rId5"/>
    <p:sldLayoutId id="2147483662" r:id="rId6"/>
    <p:sldLayoutId id="2147483661" r:id="rId7"/>
    <p:sldLayoutId id="2147483668" r:id="rId8"/>
    <p:sldLayoutId id="2147483669" r:id="rId9"/>
    <p:sldLayoutId id="2147483659" r:id="rId10"/>
    <p:sldLayoutId id="2147483670" r:id="rId11"/>
    <p:sldLayoutId id="2147483707" r:id="rId12"/>
    <p:sldLayoutId id="2147483708" r:id="rId13"/>
    <p:sldLayoutId id="2147483709" r:id="rId14"/>
    <p:sldLayoutId id="2147483694" r:id="rId15"/>
    <p:sldLayoutId id="2147483693" r:id="rId16"/>
    <p:sldLayoutId id="2147483713" r:id="rId17"/>
    <p:sldLayoutId id="2147483658" r:id="rId18"/>
    <p:sldLayoutId id="2147483657" r:id="rId19"/>
    <p:sldLayoutId id="2147483671" r:id="rId20"/>
    <p:sldLayoutId id="2147483714" r:id="rId2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0052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29E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SzPct val="125000"/>
        <a:buFont typeface="Wingdings" panose="05000000000000000000" pitchFamily="2" charset="2"/>
        <a:buChar char="§"/>
        <a:defRPr sz="140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238" indent="-271463" algn="l" rtl="0" fontAlgn="base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–"/>
        <a:defRPr sz="140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5350" indent="-266700" algn="l" rtl="0" fontAlgn="base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•"/>
        <a:defRPr sz="140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73050" algn="l" rtl="0" fontAlgn="base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Courier New" panose="02070309020205020404" pitchFamily="49" charset="0"/>
        <a:buChar char="o"/>
        <a:defRPr sz="140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8275" indent="-273050" algn="l" rtl="0" fontAlgn="base">
        <a:lnSpc>
          <a:spcPct val="100000"/>
        </a:lnSpc>
        <a:spcBef>
          <a:spcPts val="500"/>
        </a:spcBef>
        <a:spcAft>
          <a:spcPts val="500"/>
        </a:spcAft>
        <a:buClr>
          <a:schemeClr val="tx1"/>
        </a:buClr>
        <a:buFont typeface="Arial" panose="020B0604020202020204" pitchFamily="34" charset="0"/>
        <a:buChar char="–"/>
        <a:defRPr sz="1400" i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86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2935" userDrawn="1">
          <p15:clr>
            <a:srgbClr val="F26B43"/>
          </p15:clr>
        </p15:guide>
        <p15:guide id="5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6000" y="1911600"/>
            <a:ext cx="8220842" cy="360040"/>
          </a:xfrm>
        </p:spPr>
        <p:txBody>
          <a:bodyPr/>
          <a:lstStyle/>
          <a:p>
            <a:r>
              <a:rPr lang="cs-CZ" dirty="0"/>
              <a:t>Témata závěrečných prací z oblasti praxe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96000" y="2371253"/>
            <a:ext cx="8219857" cy="1928689"/>
          </a:xfrm>
        </p:spPr>
        <p:txBody>
          <a:bodyPr>
            <a:normAutofit/>
          </a:bodyPr>
          <a:lstStyle/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cs-CZ" dirty="0"/>
              <a:t>Praha</a:t>
            </a:r>
            <a:r>
              <a:rPr lang="de-DE" dirty="0"/>
              <a:t>, </a:t>
            </a:r>
            <a:r>
              <a:rPr lang="cs-CZ" dirty="0"/>
              <a:t>23</a:t>
            </a:r>
            <a:r>
              <a:rPr lang="de-DE" dirty="0"/>
              <a:t>. </a:t>
            </a:r>
            <a:r>
              <a:rPr lang="cs-CZ" dirty="0"/>
              <a:t>září</a:t>
            </a:r>
            <a:r>
              <a:rPr lang="de-DE" dirty="0"/>
              <a:t> 201</a:t>
            </a:r>
            <a:r>
              <a:rPr lang="cs-CZ" dirty="0"/>
              <a:t>9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Téma 1: Transferová cena pro sdílené IT služby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4F7FB82-4FFC-4795-94C5-2DC9B41124D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ts val="600"/>
              </a:lnSpc>
            </a:pPr>
            <a:endParaRPr lang="cs-CZ" b="1" i="1" dirty="0"/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Cíl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Analyzovat možné přístupy ke stanovení ceny za služby poskytované oddělením </a:t>
            </a:r>
            <a:r>
              <a:rPr lang="cs-CZ" dirty="0" err="1"/>
              <a:t>helpdesku</a:t>
            </a:r>
            <a:r>
              <a:rPr lang="cs-CZ" dirty="0"/>
              <a:t> 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spřízněným stranám</a:t>
            </a:r>
          </a:p>
          <a:p>
            <a:pPr lvl="1">
              <a:lnSpc>
                <a:spcPts val="600"/>
              </a:lnSpc>
            </a:pPr>
            <a:r>
              <a:rPr lang="cs-CZ" dirty="0"/>
              <a:t>Zvolit jeden z analyzovaných přístupů a transferovou cenu stanovit</a:t>
            </a:r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Předpokládaná struktura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Úvod</a:t>
            </a:r>
          </a:p>
          <a:p>
            <a:pPr lvl="1">
              <a:lnSpc>
                <a:spcPts val="600"/>
              </a:lnSpc>
            </a:pPr>
            <a:r>
              <a:rPr lang="cs-CZ" dirty="0"/>
              <a:t>Směrnice OECD a nařízení MF vztahující se ke službám s nízkou přidanou hodnotou</a:t>
            </a:r>
          </a:p>
          <a:p>
            <a:pPr lvl="1">
              <a:lnSpc>
                <a:spcPts val="600"/>
              </a:lnSpc>
            </a:pPr>
            <a:r>
              <a:rPr lang="cs-CZ" dirty="0"/>
              <a:t>Představení společnosti, její role v koncernu a role oddělení </a:t>
            </a:r>
            <a:r>
              <a:rPr lang="cs-CZ" dirty="0" err="1"/>
              <a:t>helpdesku</a:t>
            </a:r>
            <a:endParaRPr lang="cs-CZ" dirty="0"/>
          </a:p>
          <a:p>
            <a:pPr lvl="1">
              <a:lnSpc>
                <a:spcPts val="600"/>
              </a:lnSpc>
            </a:pPr>
            <a:r>
              <a:rPr lang="cs-CZ" dirty="0"/>
              <a:t>Analýza jednotlivých možností ke stanovení transferové ceny v konkrétním zkoumaném případě</a:t>
            </a:r>
          </a:p>
          <a:p>
            <a:pPr lvl="1">
              <a:lnSpc>
                <a:spcPts val="600"/>
              </a:lnSpc>
            </a:pPr>
            <a:r>
              <a:rPr lang="cs-CZ" dirty="0"/>
              <a:t>Volba jedné z možností a její aplikace na skutečná data roku 2018</a:t>
            </a:r>
          </a:p>
          <a:p>
            <a:pPr lvl="1">
              <a:lnSpc>
                <a:spcPts val="600"/>
              </a:lnSpc>
            </a:pPr>
            <a:r>
              <a:rPr lang="cs-CZ" dirty="0"/>
              <a:t>Závěr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03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5612" y="421035"/>
            <a:ext cx="6780683" cy="612526"/>
          </a:xfrm>
        </p:spPr>
        <p:txBody>
          <a:bodyPr/>
          <a:lstStyle/>
          <a:p>
            <a:r>
              <a:rPr lang="cs-CZ" dirty="0"/>
              <a:t>Téma 2: Kalkulace transferové ceny pro pronájem průmyslového objektu v oblasti Středních Čech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4F7FB82-4FFC-4795-94C5-2DC9B41124D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08013" y="1409700"/>
            <a:ext cx="8364537" cy="3402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140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rgbClr val="00529E"/>
              </a:buClr>
              <a:buSzPct val="125000"/>
              <a:buFont typeface="Wingdings" panose="05000000000000000000" pitchFamily="2" charset="2"/>
              <a:buChar char="§"/>
              <a:tabLst>
                <a:tab pos="542925" algn="l"/>
              </a:tabLst>
              <a:defRPr sz="140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2667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6813" indent="-27305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305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"/>
              </a:lnSpc>
            </a:pPr>
            <a:endParaRPr lang="cs-CZ" b="1" i="1" dirty="0"/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Cíl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Analyzovat faktory, které je třeba zohlednit při stanovení ceny za pronájem průmyslových prostor</a:t>
            </a:r>
          </a:p>
          <a:p>
            <a:pPr lvl="1">
              <a:lnSpc>
                <a:spcPts val="600"/>
              </a:lnSpc>
            </a:pPr>
            <a:r>
              <a:rPr lang="cs-CZ" dirty="0"/>
              <a:t>Zvolit metody stanovení transferové ceny a nájemné za 1 </a:t>
            </a:r>
            <a:r>
              <a:rPr lang="cs-CZ" dirty="0" err="1"/>
              <a:t>m</a:t>
            </a:r>
            <a:r>
              <a:rPr lang="cs-CZ" baseline="30000" dirty="0" err="1"/>
              <a:t>2</a:t>
            </a:r>
            <a:r>
              <a:rPr lang="cs-CZ" dirty="0"/>
              <a:t> vypočítat</a:t>
            </a:r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Předpokládaná struktura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Úvod</a:t>
            </a:r>
          </a:p>
          <a:p>
            <a:pPr lvl="1">
              <a:lnSpc>
                <a:spcPts val="600"/>
              </a:lnSpc>
            </a:pPr>
            <a:r>
              <a:rPr lang="cs-CZ" dirty="0"/>
              <a:t>Směrnice OECD a nařízení MF vztahující se ke zkoumanému případu</a:t>
            </a:r>
          </a:p>
          <a:p>
            <a:pPr lvl="1">
              <a:lnSpc>
                <a:spcPts val="600"/>
              </a:lnSpc>
            </a:pPr>
            <a:r>
              <a:rPr lang="cs-CZ" dirty="0"/>
              <a:t>Představení společnosti, její role v koncernu a vztah ke spřízněnému nájemci</a:t>
            </a:r>
          </a:p>
          <a:p>
            <a:pPr lvl="1">
              <a:lnSpc>
                <a:spcPts val="600"/>
              </a:lnSpc>
            </a:pPr>
            <a:r>
              <a:rPr lang="cs-CZ" dirty="0"/>
              <a:t>Analýza jednotlivých možností ke stanovení transferové ceny v konkrétním zkoumaném případě</a:t>
            </a:r>
          </a:p>
          <a:p>
            <a:pPr lvl="1">
              <a:lnSpc>
                <a:spcPts val="600"/>
              </a:lnSpc>
            </a:pPr>
            <a:r>
              <a:rPr lang="cs-CZ" dirty="0"/>
              <a:t>Volba jedné z možností a její aplikace na skutečná data roku 2018</a:t>
            </a:r>
          </a:p>
          <a:p>
            <a:pPr lvl="1">
              <a:lnSpc>
                <a:spcPts val="600"/>
              </a:lnSpc>
            </a:pPr>
            <a:r>
              <a:rPr lang="cs-CZ" dirty="0"/>
              <a:t>Závěr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3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Téma 3: Transferová dokumentace v případě obchodních vztahů závislých osob v rámci České republiky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4F7FB82-4FFC-4795-94C5-2DC9B41124D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08013" y="1409700"/>
            <a:ext cx="8364537" cy="3402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140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rgbClr val="00529E"/>
              </a:buClr>
              <a:buSzPct val="125000"/>
              <a:buFont typeface="Wingdings" panose="05000000000000000000" pitchFamily="2" charset="2"/>
              <a:buChar char="§"/>
              <a:tabLst>
                <a:tab pos="542925" algn="l"/>
              </a:tabLst>
              <a:defRPr sz="140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2667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6813" indent="-27305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305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"/>
              </a:lnSpc>
            </a:pPr>
            <a:endParaRPr lang="cs-CZ" b="1" i="1" dirty="0"/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Cíl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Analyzovat případy, kde je nutné/vhodné dokumentovat transakce mezi spřízněnými stranami v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rámci jednoho státu (ČR) s důrazem na případy ve skupině Mubea</a:t>
            </a:r>
          </a:p>
          <a:p>
            <a:pPr lvl="1">
              <a:lnSpc>
                <a:spcPts val="600"/>
              </a:lnSpc>
            </a:pPr>
            <a:r>
              <a:rPr lang="cs-CZ" dirty="0"/>
              <a:t>Předpoklady při jejichž splnění není nutné dokumentaci transferových cen připravovat  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</a:t>
            </a:r>
          </a:p>
          <a:p>
            <a:pPr>
              <a:lnSpc>
                <a:spcPts val="600"/>
              </a:lnSpc>
            </a:pPr>
            <a:r>
              <a:rPr lang="cs-CZ" b="1" i="1" dirty="0"/>
              <a:t>Předpokládaná struktura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Úvod</a:t>
            </a:r>
          </a:p>
          <a:p>
            <a:pPr lvl="1">
              <a:lnSpc>
                <a:spcPts val="600"/>
              </a:lnSpc>
            </a:pPr>
            <a:r>
              <a:rPr lang="cs-CZ" dirty="0"/>
              <a:t>Směrnice OECD a nařízení MF vztahující se k transakcím mezi spřízněnými stranami v rámci 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jednoho státu</a:t>
            </a:r>
          </a:p>
          <a:p>
            <a:pPr lvl="1">
              <a:lnSpc>
                <a:spcPts val="600"/>
              </a:lnSpc>
            </a:pPr>
            <a:r>
              <a:rPr lang="cs-CZ" dirty="0"/>
              <a:t>Představení společnosti, její role v koncernu </a:t>
            </a:r>
          </a:p>
          <a:p>
            <a:pPr lvl="1">
              <a:lnSpc>
                <a:spcPts val="600"/>
              </a:lnSpc>
            </a:pPr>
            <a:r>
              <a:rPr lang="cs-CZ" dirty="0"/>
              <a:t>Analýza transakcí se spřízněnými stranami společnosti </a:t>
            </a:r>
            <a:r>
              <a:rPr lang="cs-CZ" dirty="0" err="1"/>
              <a:t>Mubea,s.r.o</a:t>
            </a:r>
            <a:r>
              <a:rPr lang="cs-CZ" dirty="0"/>
              <a:t>. s důrazem na transakce v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rámci ČR a nutnost jejich dokumentace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Závěr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35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Téma 4: Předpisy OECD/MF zjednodušující přípravu dokumentace transferových cen 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4F7FB82-4FFC-4795-94C5-2DC9B41124D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08013" y="1409700"/>
            <a:ext cx="8364537" cy="3402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1400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1440"/>
              </a:lnSpc>
              <a:spcBef>
                <a:spcPts val="500"/>
              </a:spcBef>
              <a:spcAft>
                <a:spcPts val="500"/>
              </a:spcAft>
              <a:buClr>
                <a:srgbClr val="00529E"/>
              </a:buClr>
              <a:buSzPct val="125000"/>
              <a:buFont typeface="Wingdings" panose="05000000000000000000" pitchFamily="2" charset="2"/>
              <a:buChar char="§"/>
              <a:tabLst>
                <a:tab pos="542925" algn="l"/>
              </a:tabLst>
              <a:defRPr sz="140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26670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6813" indent="-27305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3050" algn="l" rtl="0" fontAlgn="base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"/>
              </a:lnSpc>
            </a:pPr>
            <a:endParaRPr lang="cs-CZ" b="1" i="1" dirty="0"/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Cíl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Analyzovat možnosti zjednodušení transferové dokumentace, které umožňují předpisy OECD a MF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s důrazem na oblasti relevantní pro společnost Mubea, s.r.o.</a:t>
            </a:r>
          </a:p>
          <a:p>
            <a:pPr marL="361950" lvl="1" indent="0">
              <a:lnSpc>
                <a:spcPts val="600"/>
              </a:lnSpc>
              <a:buNone/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Předpokládaná struktura práce</a:t>
            </a:r>
          </a:p>
          <a:p>
            <a:pPr lvl="1">
              <a:lnSpc>
                <a:spcPts val="600"/>
              </a:lnSpc>
            </a:pPr>
            <a:r>
              <a:rPr lang="cs-CZ" dirty="0"/>
              <a:t>Úvod</a:t>
            </a:r>
          </a:p>
          <a:p>
            <a:pPr lvl="1">
              <a:lnSpc>
                <a:spcPts val="600"/>
              </a:lnSpc>
            </a:pPr>
            <a:r>
              <a:rPr lang="cs-CZ" dirty="0"/>
              <a:t>Směrnice OECD a nařízení MF vztahující se k transakcím mezi spřízněnými stranami a analýza </a:t>
            </a:r>
          </a:p>
          <a:p>
            <a:pPr marL="361950" lvl="1" indent="0">
              <a:lnSpc>
                <a:spcPts val="600"/>
              </a:lnSpc>
              <a:buNone/>
            </a:pPr>
            <a:r>
              <a:rPr lang="cs-CZ" dirty="0"/>
              <a:t>	možných přístupů ke stanovení transferových cen pro jednotlivé druhy transakcí</a:t>
            </a:r>
          </a:p>
          <a:p>
            <a:pPr lvl="1">
              <a:lnSpc>
                <a:spcPts val="600"/>
              </a:lnSpc>
            </a:pPr>
            <a:r>
              <a:rPr lang="cs-CZ" dirty="0"/>
              <a:t>Společnost a druhy transakcí se spřízněnými stranami </a:t>
            </a:r>
          </a:p>
          <a:p>
            <a:pPr lvl="1">
              <a:lnSpc>
                <a:spcPts val="600"/>
              </a:lnSpc>
            </a:pPr>
            <a:r>
              <a:rPr lang="cs-CZ" dirty="0"/>
              <a:t>Aplikace zjednodušených přístupů na jednotlivé typy transakcí</a:t>
            </a:r>
          </a:p>
          <a:p>
            <a:pPr lvl="1">
              <a:lnSpc>
                <a:spcPts val="600"/>
              </a:lnSpc>
            </a:pPr>
            <a:r>
              <a:rPr lang="cs-CZ" dirty="0"/>
              <a:t>Závěr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46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0851" y="1275606"/>
            <a:ext cx="8364537" cy="3402012"/>
          </a:xfrm>
        </p:spPr>
        <p:txBody>
          <a:bodyPr/>
          <a:lstStyle/>
          <a:p>
            <a:pPr>
              <a:lnSpc>
                <a:spcPts val="600"/>
              </a:lnSpc>
            </a:pPr>
            <a:endParaRPr lang="cs-CZ" b="1" i="1" dirty="0"/>
          </a:p>
          <a:p>
            <a:pPr>
              <a:lnSpc>
                <a:spcPts val="600"/>
              </a:lnSpc>
            </a:pPr>
            <a:r>
              <a:rPr lang="cs-CZ" b="1" i="1" dirty="0"/>
              <a:t>Představení společnosti Mubea</a:t>
            </a:r>
          </a:p>
          <a:p>
            <a:pPr lvl="1">
              <a:lnSpc>
                <a:spcPts val="600"/>
              </a:lnSpc>
            </a:pPr>
            <a:r>
              <a:rPr lang="cs-CZ" dirty="0"/>
              <a:t>Mubea ve světě</a:t>
            </a:r>
          </a:p>
          <a:p>
            <a:pPr lvl="1">
              <a:lnSpc>
                <a:spcPts val="600"/>
              </a:lnSpc>
            </a:pPr>
            <a:r>
              <a:rPr lang="cs-CZ" dirty="0"/>
              <a:t>Produkty a odvětví</a:t>
            </a:r>
          </a:p>
          <a:p>
            <a:pPr lvl="1">
              <a:lnSpc>
                <a:spcPts val="600"/>
              </a:lnSpc>
            </a:pPr>
            <a:r>
              <a:rPr lang="cs-CZ" dirty="0"/>
              <a:t>Mubea ČR</a:t>
            </a:r>
            <a:endParaRPr lang="de-DE" dirty="0"/>
          </a:p>
          <a:p>
            <a:pPr>
              <a:lnSpc>
                <a:spcPts val="600"/>
              </a:lnSpc>
            </a:pPr>
            <a:endParaRPr lang="de-DE" dirty="0"/>
          </a:p>
          <a:p>
            <a:pPr>
              <a:lnSpc>
                <a:spcPts val="600"/>
              </a:lnSpc>
            </a:pPr>
            <a:r>
              <a:rPr lang="cs-CZ" b="1" i="1" dirty="0"/>
              <a:t>Nabízená témata</a:t>
            </a:r>
          </a:p>
          <a:p>
            <a:pPr lvl="1">
              <a:lnSpc>
                <a:spcPts val="600"/>
              </a:lnSpc>
            </a:pPr>
            <a:r>
              <a:rPr lang="cs-CZ" dirty="0"/>
              <a:t>Obecné požadavky společné pro všechna nabízená témata</a:t>
            </a:r>
          </a:p>
          <a:p>
            <a:pPr lvl="1">
              <a:lnSpc>
                <a:spcPts val="600"/>
              </a:lnSpc>
            </a:pPr>
            <a:endParaRPr lang="cs-CZ" dirty="0"/>
          </a:p>
          <a:p>
            <a:pPr>
              <a:lnSpc>
                <a:spcPts val="600"/>
              </a:lnSpc>
            </a:pPr>
            <a:r>
              <a:rPr lang="cs-CZ" b="1" i="1" dirty="0"/>
              <a:t>Konkrétní informace k jednotlivým tématům</a:t>
            </a:r>
          </a:p>
          <a:p>
            <a:pPr lvl="1">
              <a:lnSpc>
                <a:spcPts val="600"/>
              </a:lnSpc>
            </a:pPr>
            <a:r>
              <a:rPr lang="cs-CZ" dirty="0"/>
              <a:t>Cíle práce</a:t>
            </a:r>
            <a:endParaRPr lang="de-DE" dirty="0"/>
          </a:p>
          <a:p>
            <a:pPr lvl="1">
              <a:lnSpc>
                <a:spcPts val="600"/>
              </a:lnSpc>
            </a:pPr>
            <a:r>
              <a:rPr lang="cs-CZ" dirty="0"/>
              <a:t>Předpokládaný obsah práce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4F7FB82-4FFC-4795-94C5-2DC9B41124D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46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800" b="0" dirty="0"/>
              <a:t>Představení společnosti</a:t>
            </a:r>
            <a:endParaRPr lang="de-DE" sz="18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20CF457-A2BC-40A7-8E5A-4ABCD9504142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7F30643-619E-4B3E-AD54-692B2EAA08E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11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Regionální rozložení aktivit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6900D44-1231-4BF2-A822-1589394FF613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C077AEB-EB01-4CD3-B863-D2C8391D3A4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899054"/>
            <a:ext cx="7254106" cy="3472896"/>
          </a:xfrm>
          <a:prstGeom prst="rect">
            <a:avLst/>
          </a:prstGeom>
        </p:spPr>
      </p:pic>
      <p:pic>
        <p:nvPicPr>
          <p:cNvPr id="10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21" y="1995686"/>
            <a:ext cx="2701940" cy="2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Produktové portfolio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199B31-F04F-4C6E-BE16-AE2E31F8E495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4F7FB82-4FFC-4795-94C5-2DC9B41124D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9" name="Textplatzhalter 39"/>
          <p:cNvSpPr>
            <a:spLocks noGrp="1"/>
          </p:cNvSpPr>
          <p:nvPr>
            <p:ph type="body" sz="quarter" idx="4294967295"/>
          </p:nvPr>
        </p:nvSpPr>
        <p:spPr>
          <a:xfrm>
            <a:off x="473075" y="3988470"/>
            <a:ext cx="1434629" cy="67362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Podvozky</a:t>
            </a:r>
            <a:endParaRPr lang="de-DE" dirty="0"/>
          </a:p>
        </p:txBody>
      </p:sp>
      <p:sp>
        <p:nvSpPr>
          <p:cNvPr id="20" name="Textplatzhalter 46"/>
          <p:cNvSpPr>
            <a:spLocks noGrp="1"/>
          </p:cNvSpPr>
          <p:nvPr>
            <p:ph type="body" sz="quarter" idx="4294967295"/>
          </p:nvPr>
        </p:nvSpPr>
        <p:spPr>
          <a:xfrm>
            <a:off x="2064329" y="4004030"/>
            <a:ext cx="1620000" cy="67362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Karo</a:t>
            </a:r>
            <a:r>
              <a:rPr lang="cs-CZ" dirty="0"/>
              <a:t>série</a:t>
            </a:r>
            <a:endParaRPr lang="de-DE" dirty="0"/>
          </a:p>
        </p:txBody>
      </p:sp>
      <p:sp>
        <p:nvSpPr>
          <p:cNvPr id="21" name="Textplatzhalter 47"/>
          <p:cNvSpPr>
            <a:spLocks noGrp="1"/>
          </p:cNvSpPr>
          <p:nvPr>
            <p:ph type="body" sz="quarter" idx="4294967295"/>
          </p:nvPr>
        </p:nvSpPr>
        <p:spPr>
          <a:xfrm>
            <a:off x="3786828" y="3988470"/>
            <a:ext cx="1611081" cy="67362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Pohon</a:t>
            </a:r>
            <a:endParaRPr lang="de-DE" dirty="0"/>
          </a:p>
        </p:txBody>
      </p:sp>
      <p:sp>
        <p:nvSpPr>
          <p:cNvPr id="22" name="Textplatzhalter 48"/>
          <p:cNvSpPr>
            <a:spLocks noGrp="1"/>
          </p:cNvSpPr>
          <p:nvPr>
            <p:ph type="body" sz="quarter" idx="4294967295"/>
          </p:nvPr>
        </p:nvSpPr>
        <p:spPr>
          <a:xfrm>
            <a:off x="5495567" y="3988470"/>
            <a:ext cx="1612678" cy="67362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Strojní průmysl</a:t>
            </a:r>
            <a:endParaRPr lang="de-DE" dirty="0"/>
          </a:p>
        </p:txBody>
      </p:sp>
      <p:pic>
        <p:nvPicPr>
          <p:cNvPr id="25" name="Bildplatzhalter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9" r="8359"/>
          <a:stretch>
            <a:fillRect/>
          </a:stretch>
        </p:blipFill>
        <p:spPr>
          <a:xfrm>
            <a:off x="352372" y="1133475"/>
            <a:ext cx="1620000" cy="2733675"/>
          </a:xfrm>
          <a:prstGeom prst="rect">
            <a:avLst/>
          </a:prstGeom>
        </p:spPr>
      </p:pic>
      <p:pic>
        <p:nvPicPr>
          <p:cNvPr id="26" name="Bildplatzhalter 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9" r="8319"/>
          <a:stretch>
            <a:fillRect/>
          </a:stretch>
        </p:blipFill>
        <p:spPr>
          <a:xfrm>
            <a:off x="2064329" y="1133475"/>
            <a:ext cx="1620000" cy="2733675"/>
          </a:xfrm>
          <a:prstGeom prst="rect">
            <a:avLst/>
          </a:prstGeom>
        </p:spPr>
      </p:pic>
      <p:pic>
        <p:nvPicPr>
          <p:cNvPr id="27" name="Bildplatzhalter 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9" r="8359"/>
          <a:stretch>
            <a:fillRect/>
          </a:stretch>
        </p:blipFill>
        <p:spPr>
          <a:xfrm>
            <a:off x="3777909" y="1133475"/>
            <a:ext cx="1620000" cy="2733675"/>
          </a:xfrm>
          <a:prstGeom prst="rect">
            <a:avLst/>
          </a:prstGeom>
        </p:spPr>
      </p:pic>
      <p:pic>
        <p:nvPicPr>
          <p:cNvPr id="28" name="Bildplatzhalter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366" r="8366"/>
          <a:stretch>
            <a:fillRect/>
          </a:stretch>
        </p:blipFill>
        <p:spPr>
          <a:xfrm>
            <a:off x="5488244" y="1134574"/>
            <a:ext cx="1620000" cy="2733675"/>
          </a:xfrm>
          <a:prstGeom prst="rect">
            <a:avLst/>
          </a:prstGeom>
        </p:spPr>
      </p:pic>
      <p:pic>
        <p:nvPicPr>
          <p:cNvPr id="29" name="Bildplatzhalter 8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230"/>
          <a:stretch>
            <a:fillRect/>
          </a:stretch>
        </p:blipFill>
        <p:spPr>
          <a:xfrm>
            <a:off x="7198579" y="1133475"/>
            <a:ext cx="1620000" cy="2733675"/>
          </a:xfrm>
          <a:prstGeom prst="rect">
            <a:avLst/>
          </a:prstGeom>
        </p:spPr>
      </p:pic>
      <p:sp>
        <p:nvSpPr>
          <p:cNvPr id="30" name="Textplatzhalter 48"/>
          <p:cNvSpPr>
            <a:spLocks noGrp="1"/>
          </p:cNvSpPr>
          <p:nvPr>
            <p:ph type="body" sz="quarter" idx="4294967295"/>
          </p:nvPr>
        </p:nvSpPr>
        <p:spPr>
          <a:xfrm>
            <a:off x="7198579" y="4016778"/>
            <a:ext cx="1612678" cy="673621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Letecký průmysl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36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Mubea CZ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F7FB82-4FFC-4795-94C5-2DC9B41124D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>
          <a:xfrm>
            <a:off x="455612" y="918890"/>
            <a:ext cx="4332412" cy="788766"/>
          </a:xfrm>
        </p:spPr>
        <p:txBody>
          <a:bodyPr/>
          <a:lstStyle/>
          <a:p>
            <a:pPr>
              <a:lnSpc>
                <a:spcPts val="1000"/>
              </a:lnSpc>
            </a:pPr>
            <a:r>
              <a:rPr lang="cs-CZ" sz="1100" b="1" dirty="0"/>
              <a:t>ŽEBRÁK </a:t>
            </a:r>
            <a:r>
              <a:rPr lang="cs-CZ" sz="1100" dirty="0"/>
              <a:t>(</a:t>
            </a:r>
            <a:r>
              <a:rPr lang="cs-CZ" dirty="0"/>
              <a:t>Středočeský kraj)</a:t>
            </a:r>
            <a:endParaRPr lang="cs-CZ" sz="1100" dirty="0"/>
          </a:p>
          <a:p>
            <a:pPr>
              <a:lnSpc>
                <a:spcPts val="1000"/>
              </a:lnSpc>
            </a:pPr>
            <a:r>
              <a:rPr lang="cs-CZ" sz="1100" dirty="0"/>
              <a:t>1994 Mubea spol. s r. o.</a:t>
            </a:r>
          </a:p>
          <a:p>
            <a:pPr>
              <a:lnSpc>
                <a:spcPts val="1000"/>
              </a:lnSpc>
            </a:pPr>
            <a:r>
              <a:rPr lang="cs-CZ" dirty="0"/>
              <a:t>2007 Mubea </a:t>
            </a:r>
            <a:r>
              <a:rPr lang="cs-CZ" dirty="0" err="1"/>
              <a:t>Transmission</a:t>
            </a:r>
            <a:r>
              <a:rPr lang="cs-CZ" dirty="0"/>
              <a:t> </a:t>
            </a:r>
            <a:r>
              <a:rPr lang="cs-CZ" dirty="0" err="1"/>
              <a:t>Components</a:t>
            </a:r>
            <a:r>
              <a:rPr lang="cs-CZ" dirty="0"/>
              <a:t>, s.r.o.</a:t>
            </a:r>
            <a:endParaRPr lang="cs-CZ" sz="1100" dirty="0"/>
          </a:p>
          <a:p>
            <a:pPr>
              <a:lnSpc>
                <a:spcPts val="1000"/>
              </a:lnSpc>
            </a:pPr>
            <a:endParaRPr lang="cs-CZ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35659CD-9288-4824-9ED1-B77C758BCC3A}" type="datetime4">
              <a:rPr lang="en-US" smtClean="0"/>
              <a:t>October 1, 2019</a:t>
            </a:fld>
            <a:endParaRPr lang="en-GB" dirty="0"/>
          </a:p>
        </p:txBody>
      </p:sp>
      <p:sp>
        <p:nvSpPr>
          <p:cNvPr id="20" name="Textplatzhalter 8"/>
          <p:cNvSpPr txBox="1">
            <a:spLocks/>
          </p:cNvSpPr>
          <p:nvPr/>
        </p:nvSpPr>
        <p:spPr>
          <a:xfrm>
            <a:off x="4805345" y="918889"/>
            <a:ext cx="4332412" cy="1240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688" indent="-26511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PROSTĚJOV</a:t>
            </a:r>
            <a:r>
              <a:rPr lang="cs-CZ" dirty="0"/>
              <a:t> (Olomoucký kraj)</a:t>
            </a:r>
          </a:p>
          <a:p>
            <a:r>
              <a:rPr lang="cs-CZ" dirty="0"/>
              <a:t>1998 Mubea HZP, s.r.o. </a:t>
            </a:r>
          </a:p>
          <a:p>
            <a:r>
              <a:rPr lang="cs-CZ" dirty="0"/>
              <a:t>2005 Mubea IT </a:t>
            </a:r>
            <a:r>
              <a:rPr lang="cs-CZ" dirty="0" err="1"/>
              <a:t>Spring</a:t>
            </a:r>
            <a:r>
              <a:rPr lang="cs-CZ" dirty="0"/>
              <a:t> </a:t>
            </a:r>
            <a:r>
              <a:rPr lang="cs-CZ" dirty="0" err="1"/>
              <a:t>Wire</a:t>
            </a:r>
            <a:r>
              <a:rPr lang="cs-CZ" dirty="0"/>
              <a:t>, </a:t>
            </a:r>
            <a:r>
              <a:rPr lang="cs-CZ" dirty="0" err="1"/>
              <a:t>s.r.o</a:t>
            </a:r>
            <a:r>
              <a:rPr lang="cs-CZ" dirty="0"/>
              <a:t> . </a:t>
            </a:r>
          </a:p>
          <a:p>
            <a:r>
              <a:rPr lang="cs-CZ" dirty="0"/>
              <a:t>2011 Mubea SBS, s.r.o. </a:t>
            </a:r>
          </a:p>
          <a:p>
            <a:r>
              <a:rPr lang="cs-CZ" dirty="0"/>
              <a:t>2019 Mubea </a:t>
            </a:r>
            <a:r>
              <a:rPr lang="cs-CZ" dirty="0" err="1"/>
              <a:t>Precision</a:t>
            </a:r>
            <a:r>
              <a:rPr lang="cs-CZ" dirty="0"/>
              <a:t> Steel </a:t>
            </a:r>
            <a:r>
              <a:rPr lang="cs-CZ" dirty="0" err="1"/>
              <a:t>Tubes</a:t>
            </a:r>
            <a:r>
              <a:rPr lang="cs-CZ" dirty="0"/>
              <a:t>, s.r.o. </a:t>
            </a:r>
          </a:p>
          <a:p>
            <a:endParaRPr lang="cs-CZ" dirty="0"/>
          </a:p>
        </p:txBody>
      </p:sp>
      <p:sp>
        <p:nvSpPr>
          <p:cNvPr id="21" name="Textplatzhalter 8"/>
          <p:cNvSpPr txBox="1">
            <a:spLocks/>
          </p:cNvSpPr>
          <p:nvPr/>
        </p:nvSpPr>
        <p:spPr>
          <a:xfrm>
            <a:off x="4788024" y="2323614"/>
            <a:ext cx="4332412" cy="464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688" indent="-26511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OLOMOUC</a:t>
            </a:r>
            <a:r>
              <a:rPr lang="cs-CZ" dirty="0"/>
              <a:t> (Olomoucký kraj)</a:t>
            </a:r>
          </a:p>
          <a:p>
            <a:r>
              <a:rPr lang="cs-CZ" dirty="0"/>
              <a:t>2018 Akvizice společnosti WEBA Olomouc, s.r.o. </a:t>
            </a:r>
          </a:p>
        </p:txBody>
      </p:sp>
      <p:sp>
        <p:nvSpPr>
          <p:cNvPr id="22" name="Textplatzhalter 8"/>
          <p:cNvSpPr txBox="1">
            <a:spLocks/>
          </p:cNvSpPr>
          <p:nvPr/>
        </p:nvSpPr>
        <p:spPr>
          <a:xfrm>
            <a:off x="453511" y="1888913"/>
            <a:ext cx="4332412" cy="464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688" indent="-26511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DOLNÍ KRALOVICE</a:t>
            </a:r>
            <a:r>
              <a:rPr lang="cs-CZ" dirty="0"/>
              <a:t> (Středočeský kraj)</a:t>
            </a:r>
          </a:p>
          <a:p>
            <a:r>
              <a:rPr lang="cs-CZ" dirty="0"/>
              <a:t>2015 Závod na výrobu karbonových dílů</a:t>
            </a:r>
          </a:p>
        </p:txBody>
      </p:sp>
      <p:sp>
        <p:nvSpPr>
          <p:cNvPr id="27" name="Textplatzhalter 8"/>
          <p:cNvSpPr txBox="1">
            <a:spLocks/>
          </p:cNvSpPr>
          <p:nvPr/>
        </p:nvSpPr>
        <p:spPr>
          <a:xfrm>
            <a:off x="453511" y="2603088"/>
            <a:ext cx="4332412" cy="630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688" indent="-26511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PLZEŇ A PRAHA</a:t>
            </a:r>
          </a:p>
          <a:p>
            <a:r>
              <a:rPr lang="cs-CZ" dirty="0"/>
              <a:t>2014 </a:t>
            </a:r>
            <a:r>
              <a:rPr lang="cs-CZ" dirty="0" err="1"/>
              <a:t>R&amp;D</a:t>
            </a:r>
            <a:r>
              <a:rPr lang="cs-CZ" dirty="0"/>
              <a:t> kancelář na </a:t>
            </a:r>
            <a:r>
              <a:rPr lang="cs-CZ" dirty="0" err="1"/>
              <a:t>ZČU</a:t>
            </a:r>
            <a:r>
              <a:rPr lang="cs-CZ" dirty="0"/>
              <a:t> v Plzni</a:t>
            </a:r>
          </a:p>
          <a:p>
            <a:r>
              <a:rPr lang="cs-CZ" dirty="0"/>
              <a:t>2017 </a:t>
            </a:r>
            <a:r>
              <a:rPr lang="cs-CZ" dirty="0" err="1"/>
              <a:t>R&amp;D</a:t>
            </a:r>
            <a:r>
              <a:rPr lang="cs-CZ" dirty="0"/>
              <a:t> kancelář v Dejvicích </a:t>
            </a:r>
          </a:p>
        </p:txBody>
      </p:sp>
      <p:sp>
        <p:nvSpPr>
          <p:cNvPr id="32" name="Textplatzhalter 8"/>
          <p:cNvSpPr txBox="1">
            <a:spLocks/>
          </p:cNvSpPr>
          <p:nvPr/>
        </p:nvSpPr>
        <p:spPr>
          <a:xfrm>
            <a:off x="453510" y="3691767"/>
            <a:ext cx="8294953" cy="630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1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13" indent="-27146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6688" indent="-265113" algn="l" rtl="0" fontAlgn="base">
              <a:lnSpc>
                <a:spcPts val="1000"/>
              </a:lnSpc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100" b="0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Základní údaje	Stření Čechy (2018)	Olomoucký kraj (2017)	Celkem		</a:t>
            </a:r>
            <a:r>
              <a:rPr lang="cs-CZ" b="1" dirty="0" err="1"/>
              <a:t>WW</a:t>
            </a:r>
            <a:endParaRPr lang="cs-CZ" b="1" dirty="0"/>
          </a:p>
          <a:p>
            <a:r>
              <a:rPr lang="cs-CZ" dirty="0"/>
              <a:t>Obrat		150 mil. EUR		190 mil. EUR		340 mil. EUR		2 000 mil. EUR</a:t>
            </a:r>
          </a:p>
          <a:p>
            <a:r>
              <a:rPr lang="cs-CZ" dirty="0"/>
              <a:t>Zaměstnanci	1 600		1 400		3 000 		13 000</a:t>
            </a:r>
          </a:p>
        </p:txBody>
      </p:sp>
    </p:spTree>
    <p:extLst>
      <p:ext uri="{BB962C8B-B14F-4D97-AF65-F5344CB8AC3E}">
        <p14:creationId xmlns:p14="http://schemas.microsoft.com/office/powerpoint/2010/main" val="253663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Společné požadavky k nabízeným tématům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88EE600-B8E9-4399-A09C-5BBF2CED772E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7F30643-619E-4B3E-AD54-692B2EAA08E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09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Společné požadavky k nabízeným tématům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CEB74E-2B0C-4521-B44A-E3598EEF2D93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F7FB82-4FFC-4795-94C5-2DC9B41124D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Přípustný jazyk zpracování: 		</a:t>
            </a:r>
            <a:r>
              <a:rPr lang="cs-CZ" dirty="0" err="1"/>
              <a:t>ČJ</a:t>
            </a:r>
            <a:r>
              <a:rPr lang="cs-CZ" dirty="0"/>
              <a:t>, AJ</a:t>
            </a:r>
          </a:p>
          <a:p>
            <a:r>
              <a:rPr lang="cs-CZ" dirty="0"/>
              <a:t>Doba zpracování (odevzdání):		ZS 2019/2020, LS 2019/2020.</a:t>
            </a:r>
          </a:p>
          <a:p>
            <a:r>
              <a:rPr lang="cs-CZ" dirty="0"/>
              <a:t>Místo zpracování: 			Nutná úzká spolupráce se závodem včetně 						pravidelných setkání v </a:t>
            </a:r>
            <a:r>
              <a:rPr lang="cs-CZ" dirty="0" err="1"/>
              <a:t>Žebráce</a:t>
            </a:r>
            <a:r>
              <a:rPr lang="cs-CZ" dirty="0"/>
              <a:t>.</a:t>
            </a:r>
          </a:p>
          <a:p>
            <a:r>
              <a:rPr lang="cs-CZ" dirty="0"/>
              <a:t>Téma práce: 			Všechna témata jsou z oblasti transferových cen</a:t>
            </a:r>
          </a:p>
          <a:p>
            <a:r>
              <a:rPr lang="cs-CZ" dirty="0"/>
              <a:t>Praktická využitelnost výsledků práce: 	Výsledky všech navrhovaných témat budou 						použity pro tvorbu dokumentace transferových 					cen společnosti Mubea.</a:t>
            </a:r>
          </a:p>
          <a:p>
            <a:r>
              <a:rPr lang="cs-CZ" dirty="0"/>
              <a:t>Ochrana citlivých dat: 		V odevzdané práci bude nutné vymazat název společnosti 				a zaměnit všechny uvedené reálné hodnoty za fiktivní.</a:t>
            </a:r>
          </a:p>
          <a:p>
            <a:r>
              <a:rPr lang="cs-CZ" dirty="0"/>
              <a:t>Vedoucí práce: 			L. Rudolfová</a:t>
            </a:r>
          </a:p>
          <a:p>
            <a:r>
              <a:rPr lang="cs-CZ" dirty="0"/>
              <a:t>Oponent práce: 			externí (pracovník společnosti Mubea)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7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Představení jednotlivých témat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88EE600-B8E9-4399-A09C-5BBF2CED772E}" type="datetime4">
              <a:rPr lang="de-DE" smtClean="0"/>
              <a:t>1. Oktober 2019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7F30643-619E-4B3E-AD54-692B2EAA08E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8268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Mubea">
      <a:dk1>
        <a:srgbClr val="004B95"/>
      </a:dk1>
      <a:lt1>
        <a:srgbClr val="FFFFFF"/>
      </a:lt1>
      <a:dk2>
        <a:srgbClr val="004B95"/>
      </a:dk2>
      <a:lt2>
        <a:srgbClr val="FFFFFF"/>
      </a:lt2>
      <a:accent1>
        <a:srgbClr val="004B95"/>
      </a:accent1>
      <a:accent2>
        <a:srgbClr val="6EB7FF"/>
      </a:accent2>
      <a:accent3>
        <a:srgbClr val="CBDFF1"/>
      </a:accent3>
      <a:accent4>
        <a:srgbClr val="868686"/>
      </a:accent4>
      <a:accent5>
        <a:srgbClr val="B2B2B2"/>
      </a:accent5>
      <a:accent6>
        <a:srgbClr val="273D79"/>
      </a:accent6>
      <a:hlink>
        <a:srgbClr val="2693FF"/>
      </a:hlink>
      <a:folHlink>
        <a:srgbClr val="B2B2B2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342000">
          <a:lnSpc>
            <a:spcPts val="1440"/>
          </a:lnSpc>
          <a:spcBef>
            <a:spcPts val="500"/>
          </a:spcBef>
          <a:spcAft>
            <a:spcPts val="500"/>
          </a:spcAft>
          <a:buClr>
            <a:srgbClr val="004B95"/>
          </a:buClr>
          <a:buSzPct val="125000"/>
          <a:buFont typeface="Wingdings" panose="05000000000000000000" pitchFamily="2" charset="2"/>
          <a:buChar char="§"/>
          <a:defRPr sz="14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513</Words>
  <Application>Microsoft Office PowerPoint</Application>
  <PresentationFormat>Předvádění na obrazovce (16:9)</PresentationFormat>
  <Paragraphs>153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Larissa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Möller</dc:creator>
  <cp:lastModifiedBy>Petr Heršálek</cp:lastModifiedBy>
  <cp:revision>580</cp:revision>
  <cp:lastPrinted>2019-09-12T13:45:10Z</cp:lastPrinted>
  <dcterms:created xsi:type="dcterms:W3CDTF">2014-03-26T07:56:01Z</dcterms:created>
  <dcterms:modified xsi:type="dcterms:W3CDTF">2019-10-01T08:56:36Z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1279293831</vt:i4>
  </property>
  <property fmtid="{D5CDD505-2E9C-101B-9397-08002B2CF9AE}" pid="3" name="_NewReviewCycle">
    <vt:lpwstr/>
  </property>
  <property fmtid="{D5CDD505-2E9C-101B-9397-08002B2CF9AE}" pid="4" name="_EmailSubject">
    <vt:lpwstr>aktuality - web MUBEA</vt:lpwstr>
  </property>
  <property fmtid="{D5CDD505-2E9C-101B-9397-08002B2CF9AE}" pid="5" name="_AuthorEmail">
    <vt:lpwstr>Lucie.Rudolfova@mubea.com</vt:lpwstr>
  </property>
  <property fmtid="{D5CDD505-2E9C-101B-9397-08002B2CF9AE}" pid="6" name="_AuthorEmailDisplayName">
    <vt:lpwstr>Rudolfova, Lucie</vt:lpwstr>
  </property>
</Properties>
</file>