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311" r:id="rId5"/>
    <p:sldId id="312" r:id="rId6"/>
    <p:sldId id="322" r:id="rId7"/>
    <p:sldId id="325" r:id="rId8"/>
    <p:sldId id="330" r:id="rId9"/>
    <p:sldId id="334" r:id="rId10"/>
    <p:sldId id="339" r:id="rId11"/>
    <p:sldId id="340" r:id="rId12"/>
    <p:sldId id="320" r:id="rId13"/>
    <p:sldId id="323" r:id="rId14"/>
    <p:sldId id="324" r:id="rId15"/>
    <p:sldId id="341" r:id="rId16"/>
    <p:sldId id="342" r:id="rId17"/>
    <p:sldId id="343" r:id="rId18"/>
    <p:sldId id="344" r:id="rId19"/>
    <p:sldId id="321" r:id="rId20"/>
    <p:sldId id="327" r:id="rId21"/>
    <p:sldId id="345" r:id="rId22"/>
    <p:sldId id="346" r:id="rId23"/>
    <p:sldId id="347" r:id="rId24"/>
    <p:sldId id="328" r:id="rId25"/>
    <p:sldId id="348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2DBE8-432D-4D75-B68D-441957D8D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2F54E4-F1F0-4AA2-906E-A3492EEB7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ED4150-588A-4067-AB53-F0ECDFEC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D728F9-B223-4B0B-90C6-3AE46835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65D079-CF1C-4462-8C2B-1381FB00D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69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957FF-7E60-4487-9663-1E117E0CE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C9817-1882-4795-BB03-E10B32FE0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3D8B0A-C7FD-4C56-8D87-DDD1539F9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5AD6E4-D6ED-4CB6-94D4-F2FBAD744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D9FB5F-CAEC-4DE2-A88B-A616C6E6F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90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3A56F5C-AB63-4ACE-BF32-7D682C3E35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A16785-AD9D-405A-B64F-246915D81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B5F820-DB4C-4764-B23B-F52900A1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09A26B-AF91-4977-828C-0C1ACBA4D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FA5F5C-5EAE-4EE9-909F-66936AB7B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96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FEFEBD-A9F6-4093-AE6E-4885CD519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F3762A-6B9E-44F1-B47E-9AD595930C2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10363200" cy="1981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1C5500D-0178-49E7-8C73-44166C00C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4114800"/>
            <a:ext cx="10363200" cy="1981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6937E4D-C349-434C-BDFA-35DEB8C5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5A6833-D46B-49F1-9CD4-F16662787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5E269F-BBD3-46A5-914C-5FD5DF4BA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978BDED-7842-4DBC-A39D-AC803C2CD009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6870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4CB57-9D71-41BC-8E1B-03CFB7464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A9B8F6-AE37-4253-AAF9-F0810881B44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CE4B22-ED70-41D3-A737-B1A24BE76BE5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7A494B-8D89-4F59-B836-9B5B77D3737E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69CE198E-07FD-4D80-9C55-C58D6D568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E95FD14F-0172-4B21-8D00-41CD2965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BBF3FCCD-325F-462E-B9DA-1F3EA89C5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B0EE99F9-115C-45B5-BFEC-8A55B8A5FE11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8845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EF3C0-50A2-4BF8-BDF5-E479B59AA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E42001-1026-4F95-A7E7-0463705E6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FF8FE0-B788-436A-B776-556AB06A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2047F3-D959-464A-B849-D92FFF02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315357-60B1-4738-A260-2B6A7CD5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26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FFCEC7-8B14-4148-ACEF-CF20D4912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FD11FF-7F96-4B83-9791-06814EA19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8F9FEC-AB9D-4AF6-B477-A5AC6BFE4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3BB07D-2F5E-4DDF-AD3F-B55F4AEAF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926DD3-07CB-48FC-8DD8-0872A8CBC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51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C5493-8A55-4C88-94A1-25E00FA04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1B72A-1620-4C35-BB02-457A13F7F0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DDA801-7B07-450C-8616-1ED9BAC75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CE629B-9423-4769-B77C-B5D9CE47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389866-2554-4461-B25C-74FA3817E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0795D45-DDB7-4E73-83E6-66516B3AA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886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A786E-AE75-4631-AD3C-67030F0D7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D16D45-617E-4135-AAC2-80CB3838A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9D33F6-2DBF-42A1-A696-A485CFEC10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A33D3CE-9BD5-4A5B-AF08-B1C2DD89A0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E964216-12B3-4C01-BA63-C029A6A8B2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CC35733-908B-4830-AA99-BD00EABD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17A8E4-51FD-4412-9057-A51A84791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4B3390C-5EB3-4769-82D2-0648FA83B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26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6461E-A42E-4B03-8C9A-4D7329621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B02E3AA-D4DB-438F-B53F-864E56772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964EA1-DCA8-4C25-950A-E08F6F4FB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F7B888-6E92-4476-8F74-406DB657E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76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7114C7A-F930-4B36-AB0E-6533595B8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EC9E92-07E4-4978-BAAF-08998EF7E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1C0997-E340-4EC5-B9E0-F2DD1F32D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36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38B7C-3D30-46DA-9735-186B9AEB4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5E21CC-1FB9-42CA-8995-4EDE2254B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46C703-7DE4-4B2F-85EE-0C69FD6A2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1AAEDC-FB02-4113-8A0D-7B555A43E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47D58A-B14F-4FF6-A90C-002242327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C84CAE-55D1-4366-A7F4-709E645FA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28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0754F-2490-4996-88D0-815965453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5437680-748E-441E-8155-6C3E5F2F6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F6F8CD-E550-4328-9E40-C27F4F29C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C1BCBD-2C9A-461F-A3DF-9D23E3562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D272BB-2F05-4CE2-B632-B1769BCC5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526771-012F-48A8-B02D-FBCF7C2B7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115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E7A7544-157D-4D50-8B1E-3E17532A3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404290-C944-480F-B103-1952936B9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0123B5-3D73-4ECD-B7F8-A47DFB770E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4DA5C-A605-4C63-8BB3-A995BDDBF7C3}" type="datetimeFigureOut">
              <a:rPr lang="cs-CZ" smtClean="0"/>
              <a:t>20.10.2024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187C08-769F-4FCD-A0EA-E5A1F31BD6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85136D-4012-43C2-89D4-39BDB7444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4CF37-E444-42F4-A4DE-F6E06ED6F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29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9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4AAB8-9B49-4E0A-9664-2F4DB1D406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ČASOVÉ ŘADY I</a:t>
            </a:r>
          </a:p>
        </p:txBody>
      </p:sp>
    </p:spTree>
    <p:extLst>
      <p:ext uri="{BB962C8B-B14F-4D97-AF65-F5344CB8AC3E}">
        <p14:creationId xmlns:p14="http://schemas.microsoft.com/office/powerpoint/2010/main" val="598556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050">
            <a:extLst>
              <a:ext uri="{FF2B5EF4-FFF2-40B4-BE49-F238E27FC236}">
                <a16:creationId xmlns:a16="http://schemas.microsoft.com/office/drawing/2014/main" id="{7833CED0-85E4-4270-9986-7647CC6316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16100" y="215900"/>
            <a:ext cx="7772400" cy="406400"/>
          </a:xfrm>
        </p:spPr>
        <p:txBody>
          <a:bodyPr/>
          <a:lstStyle/>
          <a:p>
            <a:pPr algn="l"/>
            <a:r>
              <a:rPr lang="cs-CZ" altLang="cs-CZ" sz="1800" b="1">
                <a:solidFill>
                  <a:srgbClr val="F68B3A"/>
                </a:solidFill>
                <a:latin typeface="Verdana" panose="020B0604030504040204" pitchFamily="34" charset="0"/>
              </a:rPr>
              <a:t>Extra</a:t>
            </a:r>
            <a:r>
              <a:rPr lang="cs-CZ" altLang="cs-CZ" sz="1800" b="1">
                <a:solidFill>
                  <a:srgbClr val="F68B3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pola</a:t>
            </a:r>
            <a:r>
              <a:rPr lang="cs-CZ" altLang="cs-CZ" sz="1800" b="1">
                <a:solidFill>
                  <a:srgbClr val="F68B3A"/>
                </a:solidFill>
                <a:latin typeface="Verdana" panose="020B0604030504040204" pitchFamily="34" charset="0"/>
              </a:rPr>
              <a:t>č</a:t>
            </a:r>
            <a:r>
              <a:rPr lang="cs-CZ" altLang="cs-CZ" sz="1800" b="1">
                <a:solidFill>
                  <a:srgbClr val="F68B3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ní  kritéria</a:t>
            </a:r>
            <a:endParaRPr lang="cs-CZ" altLang="cs-CZ"/>
          </a:p>
        </p:txBody>
      </p:sp>
      <p:sp>
        <p:nvSpPr>
          <p:cNvPr id="135171" name="Rectangle 2051">
            <a:extLst>
              <a:ext uri="{FF2B5EF4-FFF2-40B4-BE49-F238E27FC236}">
                <a16:creationId xmlns:a16="http://schemas.microsoft.com/office/drawing/2014/main" id="{2F239941-8442-4E66-9C9D-46D4C7E83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300" y="635000"/>
            <a:ext cx="83693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55600" indent="-176213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20788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28775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Extrapola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ní kritéria se zakládají na principu, </a:t>
            </a:r>
            <a:r>
              <a:rPr lang="cs-CZ" altLang="cs-CZ" sz="1600">
                <a:latin typeface="Verdana" panose="020B0604030504040204" pitchFamily="34" charset="0"/>
              </a:rPr>
              <a:t>ž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 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asovou </a:t>
            </a:r>
            <a:r>
              <a:rPr lang="cs-CZ" altLang="cs-CZ" sz="1600">
                <a:latin typeface="Verdana" panose="020B0604030504040204" pitchFamily="34" charset="0"/>
              </a:rPr>
              <a:t>ř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adu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, pro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1, 2, ... ,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rozd</a:t>
            </a:r>
            <a:r>
              <a:rPr lang="cs-CZ" altLang="cs-CZ" sz="1600">
                <a:latin typeface="Verdana" panose="020B0604030504040204" pitchFamily="34" charset="0"/>
              </a:rPr>
              <a:t>ě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líme na dv</a:t>
            </a:r>
            <a:r>
              <a:rPr lang="cs-CZ" altLang="cs-CZ" sz="1600">
                <a:latin typeface="Verdana" panose="020B0604030504040204" pitchFamily="34" charset="0"/>
              </a:rPr>
              <a:t>ě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čá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sti </a:t>
            </a:r>
          </a:p>
          <a:p>
            <a:pPr lvl="1"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první 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ást (testovací) má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pozorovaní a slou</a:t>
            </a:r>
            <a:r>
              <a:rPr lang="cs-CZ" altLang="cs-CZ" sz="1600">
                <a:latin typeface="Verdana" panose="020B0604030504040204" pitchFamily="34" charset="0"/>
              </a:rPr>
              <a:t>ž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í k výb</a:t>
            </a:r>
            <a:r>
              <a:rPr lang="cs-CZ" altLang="cs-CZ" sz="1600">
                <a:latin typeface="Verdana" panose="020B0604030504040204" pitchFamily="34" charset="0"/>
              </a:rPr>
              <a:t>ě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ru modelu trendu, odhadu jeho parametr</a:t>
            </a:r>
            <a:r>
              <a:rPr lang="cs-CZ" altLang="cs-CZ" sz="1600">
                <a:latin typeface="Verdana" panose="020B0604030504040204" pitchFamily="34" charset="0"/>
              </a:rPr>
              <a:t>ů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a ov</a:t>
            </a:r>
            <a:r>
              <a:rPr lang="cs-CZ" altLang="cs-CZ" sz="1600">
                <a:latin typeface="Verdana" panose="020B0604030504040204" pitchFamily="34" charset="0"/>
              </a:rPr>
              <a:t>ěř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ení vhodnosti pomocí interpola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ních kritérií. </a:t>
            </a:r>
          </a:p>
          <a:p>
            <a:pPr lvl="1"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druhá 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ást má 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 baseline="-25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 =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–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pozorování a pou</a:t>
            </a:r>
            <a:r>
              <a:rPr lang="cs-CZ" altLang="cs-CZ" sz="1600">
                <a:latin typeface="Verdana" panose="020B0604030504040204" pitchFamily="34" charset="0"/>
              </a:rPr>
              <a:t>ž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ívá se k ur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ení p</a:t>
            </a:r>
            <a:r>
              <a:rPr lang="cs-CZ" altLang="cs-CZ" sz="1600">
                <a:latin typeface="Verdana" panose="020B0604030504040204" pitchFamily="34" charset="0"/>
              </a:rPr>
              <a:t>ř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edpov</a:t>
            </a:r>
            <a:r>
              <a:rPr lang="cs-CZ" altLang="cs-CZ" sz="1600">
                <a:latin typeface="Verdana" panose="020B0604030504040204" pitchFamily="34" charset="0"/>
              </a:rPr>
              <a:t>ě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dí známé skute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nosti (prognózy "ex post") a pro ov</a:t>
            </a:r>
            <a:r>
              <a:rPr lang="cs-CZ" altLang="cs-CZ" sz="1600">
                <a:latin typeface="Verdana" panose="020B0604030504040204" pitchFamily="34" charset="0"/>
              </a:rPr>
              <a:t>ěř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ení jejich p</a:t>
            </a:r>
            <a:r>
              <a:rPr lang="cs-CZ" altLang="cs-CZ" sz="1600">
                <a:latin typeface="Verdana" panose="020B0604030504040204" pitchFamily="34" charset="0"/>
              </a:rPr>
              <a:t>ř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esnosti. </a:t>
            </a:r>
          </a:p>
        </p:txBody>
      </p:sp>
      <p:sp>
        <p:nvSpPr>
          <p:cNvPr id="135173" name="Rectangle 2053">
            <a:extLst>
              <a:ext uri="{FF2B5EF4-FFF2-40B4-BE49-F238E27FC236}">
                <a16:creationId xmlns:a16="http://schemas.microsoft.com/office/drawing/2014/main" id="{1BF4E8FE-4CAD-4867-9741-700E7F158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2138" y="4064000"/>
            <a:ext cx="7620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81000" indent="-3810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572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763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954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45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17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9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1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33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Pr</a:t>
            </a:r>
            <a:r>
              <a:rPr lang="cs-CZ" altLang="cs-CZ" sz="1600" b="1" i="1">
                <a:latin typeface="Verdana" panose="020B0604030504040204" pitchFamily="34" charset="0"/>
              </a:rPr>
              <a:t>ů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lang="cs-CZ" altLang="cs-CZ" sz="1600" b="1" i="1">
                <a:latin typeface="Verdana" panose="020B0604030504040204" pitchFamily="34" charset="0"/>
              </a:rPr>
              <a:t>ě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rná chyba p</a:t>
            </a:r>
            <a:r>
              <a:rPr lang="cs-CZ" altLang="cs-CZ" sz="1600" b="1" i="1">
                <a:latin typeface="Verdana" panose="020B0604030504040204" pitchFamily="34" charset="0"/>
              </a:rPr>
              <a:t>ř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edpov</a:t>
            </a:r>
            <a:r>
              <a:rPr lang="cs-CZ" altLang="cs-CZ" sz="1600" b="1" i="1">
                <a:latin typeface="Verdana" panose="020B0604030504040204" pitchFamily="34" charset="0"/>
              </a:rPr>
              <a:t>ě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dí ”ex post” </a:t>
            </a:r>
          </a:p>
        </p:txBody>
      </p:sp>
      <p:graphicFrame>
        <p:nvGraphicFramePr>
          <p:cNvPr id="135174" name="Object 2054">
            <a:extLst>
              <a:ext uri="{FF2B5EF4-FFF2-40B4-BE49-F238E27FC236}">
                <a16:creationId xmlns:a16="http://schemas.microsoft.com/office/drawing/2014/main" id="{32014F71-BBD2-4169-984F-4C4EE1E1A333}"/>
              </a:ext>
            </a:extLst>
          </p:cNvPr>
          <p:cNvGraphicFramePr>
            <a:graphicFrameLocks/>
          </p:cNvGraphicFramePr>
          <p:nvPr/>
        </p:nvGraphicFramePr>
        <p:xfrm>
          <a:off x="4960938" y="4433888"/>
          <a:ext cx="208915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Rovnice" r:id="rId3" imgW="1117440" imgH="457200" progId="Equation.3">
                  <p:embed/>
                </p:oleObj>
              </mc:Choice>
              <mc:Fallback>
                <p:oleObj name="Rovnice" r:id="rId3" imgW="1117440" imgH="457200" progId="Equation.3">
                  <p:embed/>
                  <p:pic>
                    <p:nvPicPr>
                      <p:cNvPr id="135174" name="Object 2054">
                        <a:extLst>
                          <a:ext uri="{FF2B5EF4-FFF2-40B4-BE49-F238E27FC236}">
                            <a16:creationId xmlns:a16="http://schemas.microsoft.com/office/drawing/2014/main" id="{32014F71-BBD2-4169-984F-4C4EE1E1A333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4433888"/>
                        <a:ext cx="208915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75" name="Rectangle 2055">
            <a:extLst>
              <a:ext uri="{FF2B5EF4-FFF2-40B4-BE49-F238E27FC236}">
                <a16:creationId xmlns:a16="http://schemas.microsoft.com/office/drawing/2014/main" id="{CCDD9AFA-64E1-48D1-B9D7-7761B22BD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600" y="5168900"/>
            <a:ext cx="7620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81000" indent="-3810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572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763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954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45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17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9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1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33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Symbol" panose="05050102010706020507" pitchFamily="18" charset="2"/>
              </a:rPr>
              <a:t>c</a:t>
            </a:r>
            <a:r>
              <a:rPr lang="cs-CZ" altLang="cs-CZ" sz="1600" b="1" i="1" baseline="30000">
                <a:latin typeface="Verdana" panose="020B0604030504040204" pitchFamily="34" charset="0"/>
              </a:rPr>
              <a:t>2</a:t>
            </a:r>
            <a:r>
              <a:rPr lang="cs-CZ" altLang="cs-CZ" sz="1600" b="1" i="1">
                <a:latin typeface="Verdana" panose="020B0604030504040204" pitchFamily="34" charset="0"/>
              </a:rPr>
              <a:t> test předpovědí ”ex post”</a:t>
            </a:r>
            <a:r>
              <a:rPr lang="cs-CZ" altLang="cs-CZ" sz="1600"/>
              <a:t> </a:t>
            </a:r>
          </a:p>
        </p:txBody>
      </p:sp>
      <p:graphicFrame>
        <p:nvGraphicFramePr>
          <p:cNvPr id="135176" name="Object 2056">
            <a:extLst>
              <a:ext uri="{FF2B5EF4-FFF2-40B4-BE49-F238E27FC236}">
                <a16:creationId xmlns:a16="http://schemas.microsoft.com/office/drawing/2014/main" id="{72CD6B5D-31E6-4070-9B5C-4C62F6AC45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46701" y="5426075"/>
          <a:ext cx="307816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Rovnice" r:id="rId5" imgW="2323800" imgH="672840" progId="Equation.3">
                  <p:embed/>
                </p:oleObj>
              </mc:Choice>
              <mc:Fallback>
                <p:oleObj name="Rovnice" r:id="rId5" imgW="2323800" imgH="672840" progId="Equation.3">
                  <p:embed/>
                  <p:pic>
                    <p:nvPicPr>
                      <p:cNvPr id="135176" name="Object 2056">
                        <a:extLst>
                          <a:ext uri="{FF2B5EF4-FFF2-40B4-BE49-F238E27FC236}">
                            <a16:creationId xmlns:a16="http://schemas.microsoft.com/office/drawing/2014/main" id="{72CD6B5D-31E6-4070-9B5C-4C62F6AC45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1" y="5426075"/>
                        <a:ext cx="3078163" cy="89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77" name="Rectangle 2057">
            <a:extLst>
              <a:ext uri="{FF2B5EF4-FFF2-40B4-BE49-F238E27FC236}">
                <a16:creationId xmlns:a16="http://schemas.microsoft.com/office/drawing/2014/main" id="{0515D77D-13E4-4DC1-B473-A1F70FE7B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2200" y="5664200"/>
            <a:ext cx="1168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tabLst>
                <a:tab pos="901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57250" indent="-285750" algn="l">
              <a:spcBef>
                <a:spcPct val="0"/>
              </a:spcBef>
              <a:tabLst>
                <a:tab pos="901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76350" indent="-228600" algn="l">
              <a:spcBef>
                <a:spcPct val="0"/>
              </a:spcBef>
              <a:tabLst>
                <a:tab pos="901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95450" indent="-228600" algn="l">
              <a:spcBef>
                <a:spcPct val="0"/>
              </a:spcBef>
              <a:tabLst>
                <a:tab pos="901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4550" indent="-228600" algn="l">
              <a:spcBef>
                <a:spcPct val="0"/>
              </a:spcBef>
              <a:tabLst>
                <a:tab pos="901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175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95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8615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335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400" i="1">
                <a:latin typeface="Symbol" panose="05050102010706020507" pitchFamily="18" charset="2"/>
                <a:cs typeface="Times New Roman" panose="02020603050405020304" pitchFamily="18" charset="0"/>
              </a:rPr>
              <a:t>c</a:t>
            </a:r>
            <a:r>
              <a:rPr lang="cs-CZ" altLang="cs-CZ" sz="1400" baseline="30000"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cs-CZ" altLang="cs-CZ" sz="1400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en-US" altLang="cs-CZ" sz="1400">
                <a:latin typeface="Verdana" panose="020B0604030504040204" pitchFamily="34" charset="0"/>
                <a:cs typeface="Times New Roman" panose="02020603050405020304" pitchFamily="18" charset="0"/>
              </a:rPr>
              <a:t>~</a:t>
            </a:r>
            <a:r>
              <a:rPr lang="cs-CZ" altLang="cs-CZ" sz="14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400" i="1">
                <a:latin typeface="Symbol" panose="05050102010706020507" pitchFamily="18" charset="2"/>
                <a:cs typeface="Times New Roman" panose="02020603050405020304" pitchFamily="18" charset="0"/>
              </a:rPr>
              <a:t>c</a:t>
            </a:r>
            <a:r>
              <a:rPr lang="cs-CZ" altLang="cs-CZ" sz="14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cs-CZ" altLang="cs-CZ" sz="14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400" i="1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400" baseline="-25000"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cs-CZ" altLang="cs-CZ" sz="14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/>
              <a:t> </a:t>
            </a:r>
            <a:r>
              <a:rPr lang="cs-CZ" altLang="cs-CZ" sz="1200">
                <a:latin typeface="Verdana" panose="020B0604030504040204" pitchFamily="34" charset="0"/>
              </a:rPr>
              <a:t>	</a:t>
            </a:r>
            <a:endParaRPr lang="cs-CZ" altLang="cs-CZ" sz="1400">
              <a:latin typeface="Verdana" panose="020B0604030504040204" pitchFamily="34" charset="0"/>
            </a:endParaRPr>
          </a:p>
        </p:txBody>
      </p:sp>
      <p:pic>
        <p:nvPicPr>
          <p:cNvPr id="135180" name="Picture 2060">
            <a:extLst>
              <a:ext uri="{FF2B5EF4-FFF2-40B4-BE49-F238E27FC236}">
                <a16:creationId xmlns:a16="http://schemas.microsoft.com/office/drawing/2014/main" id="{EB273244-C2D8-4192-92B2-AB3EC5E919C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68701" y="2378075"/>
            <a:ext cx="5229225" cy="1766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5184" name="Rectangle 2064">
            <a:extLst>
              <a:ext uri="{FF2B5EF4-FFF2-40B4-BE49-F238E27FC236}">
                <a16:creationId xmlns:a16="http://schemas.microsoft.com/office/drawing/2014/main" id="{BC16F4B4-DEA7-4B6B-A7D0-D79981895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5562600"/>
            <a:ext cx="2882900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cs-CZ" altLang="cs-CZ" sz="1600" i="1">
                <a:solidFill>
                  <a:srgbClr val="333399"/>
                </a:solidFill>
              </a:rPr>
              <a:t>  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H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cs-CZ" altLang="cs-CZ" sz="1600" b="1" i="1">
                <a:latin typeface="Symbol" panose="05050102010706020507" pitchFamily="18" charset="2"/>
                <a:cs typeface="Times New Roman" panose="02020603050405020304" pitchFamily="18" charset="0"/>
              </a:rPr>
              <a:t>b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 </a:t>
            </a:r>
            <a:r>
              <a:rPr lang="cs-CZ" altLang="cs-CZ" sz="1600" b="1" i="1">
                <a:latin typeface="Symbol" panose="05050102010706020507" pitchFamily="18" charset="2"/>
              </a:rPr>
              <a:t>b</a:t>
            </a:r>
            <a:r>
              <a:rPr lang="cs-CZ" altLang="cs-CZ" sz="1600" baseline="-25000"/>
              <a:t>2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baseline="-25000"/>
              <a:t>1</a:t>
            </a:r>
            <a:r>
              <a:rPr lang="cs-CZ" altLang="cs-CZ" sz="1600" baseline="30000"/>
              <a:t>2</a:t>
            </a:r>
            <a:r>
              <a:rPr lang="cs-CZ" altLang="cs-CZ" sz="1600"/>
              <a:t> = 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baseline="-25000"/>
              <a:t>2</a:t>
            </a:r>
            <a:r>
              <a:rPr lang="cs-CZ" altLang="cs-CZ" sz="1600" baseline="30000"/>
              <a:t>2</a:t>
            </a:r>
            <a:endParaRPr lang="cs-CZ" altLang="cs-CZ" sz="160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cs-CZ" altLang="cs-CZ" sz="1600" i="1">
                <a:latin typeface="Verdana" panose="020B0604030504040204" pitchFamily="34" charset="0"/>
              </a:rPr>
              <a:t>  </a:t>
            </a:r>
            <a:endParaRPr lang="cs-CZ" altLang="cs-CZ" sz="16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 autoUpdateAnimBg="0" advAuto="2000"/>
      <p:bldP spid="135173" grpId="0" autoUpdateAnimBg="0"/>
      <p:bldP spid="135175" grpId="0" autoUpdateAnimBg="0"/>
      <p:bldP spid="135177" grpId="0" autoUpdateAnimBg="0"/>
      <p:bldP spid="1351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729108D-EE6E-42A5-8384-69426D6C16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7772400" cy="533400"/>
          </a:xfrm>
        </p:spPr>
        <p:txBody>
          <a:bodyPr/>
          <a:lstStyle/>
          <a:p>
            <a:pPr algn="l"/>
            <a:r>
              <a:rPr lang="cs-CZ" altLang="cs-CZ" sz="24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Vyhledávání a testy periodicity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4F0FA59-EF48-4CB4-B7BA-98C37104E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458200" cy="8382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1600">
                <a:latin typeface="Verdana" panose="020B0604030504040204" pitchFamily="34" charset="0"/>
              </a:rPr>
              <a:t>Periodogram slouží k nalezení všech významných periodických složek různých frekvencí v časové řadě, spočívá v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rozklad</a:t>
            </a:r>
            <a:r>
              <a:rPr lang="cs-CZ" altLang="cs-CZ" sz="1600">
                <a:latin typeface="Verdana" panose="020B0604030504040204" pitchFamily="34" charset="0"/>
              </a:rPr>
              <a:t>u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asové </a:t>
            </a:r>
            <a:r>
              <a:rPr lang="cs-CZ" altLang="cs-CZ" sz="1600">
                <a:latin typeface="Verdana" panose="020B0604030504040204" pitchFamily="34" charset="0"/>
              </a:rPr>
              <a:t>ř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ady na sinusové vlny (cykly - periody) s r</a:t>
            </a:r>
            <a:r>
              <a:rPr lang="cs-CZ" altLang="cs-CZ" sz="1600">
                <a:latin typeface="Verdana" panose="020B0604030504040204" pitchFamily="34" charset="0"/>
              </a:rPr>
              <a:t>ů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znými frekvencemi </a:t>
            </a:r>
          </a:p>
        </p:txBody>
      </p:sp>
      <p:sp>
        <p:nvSpPr>
          <p:cNvPr id="14371" name="Rectangle 35">
            <a:extLst>
              <a:ext uri="{FF2B5EF4-FFF2-40B4-BE49-F238E27FC236}">
                <a16:creationId xmlns:a16="http://schemas.microsoft.com/office/drawing/2014/main" id="{CCB54259-6E36-48D7-85F7-9C5415C95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6019800"/>
            <a:ext cx="861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Periodogram indikuje všech T/2 period, ale jen některé z nich jsou významné. Významnost periody musíme testovat.</a:t>
            </a:r>
          </a:p>
        </p:txBody>
      </p:sp>
      <p:sp>
        <p:nvSpPr>
          <p:cNvPr id="14373" name="Rectangle 37">
            <a:extLst>
              <a:ext uri="{FF2B5EF4-FFF2-40B4-BE49-F238E27FC236}">
                <a16:creationId xmlns:a16="http://schemas.microsoft.com/office/drawing/2014/main" id="{7E8C1683-D6CA-4524-AD5B-3EE98CE85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9144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>
                <a:latin typeface="Verdana" panose="020B0604030504040204" pitchFamily="34" charset="0"/>
              </a:rPr>
              <a:t>Periodogram</a:t>
            </a:r>
          </a:p>
        </p:txBody>
      </p:sp>
      <p:graphicFrame>
        <p:nvGraphicFramePr>
          <p:cNvPr id="14376" name="Object 40">
            <a:extLst>
              <a:ext uri="{FF2B5EF4-FFF2-40B4-BE49-F238E27FC236}">
                <a16:creationId xmlns:a16="http://schemas.microsoft.com/office/drawing/2014/main" id="{BB7FBE36-9F45-4893-A066-F6C3A090EB30}"/>
              </a:ext>
            </a:extLst>
          </p:cNvPr>
          <p:cNvGraphicFramePr>
            <a:graphicFrameLocks/>
          </p:cNvGraphicFramePr>
          <p:nvPr/>
        </p:nvGraphicFramePr>
        <p:xfrm>
          <a:off x="4995864" y="2133601"/>
          <a:ext cx="235267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" name="Rovnice" r:id="rId3" imgW="1409400" imgH="406080" progId="Equation.3">
                  <p:embed/>
                </p:oleObj>
              </mc:Choice>
              <mc:Fallback>
                <p:oleObj name="Rovnice" r:id="rId3" imgW="1409400" imgH="406080" progId="Equation.3">
                  <p:embed/>
                  <p:pic>
                    <p:nvPicPr>
                      <p:cNvPr id="14376" name="Object 40">
                        <a:extLst>
                          <a:ext uri="{FF2B5EF4-FFF2-40B4-BE49-F238E27FC236}">
                            <a16:creationId xmlns:a16="http://schemas.microsoft.com/office/drawing/2014/main" id="{BB7FBE36-9F45-4893-A066-F6C3A090EB30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5864" y="2133601"/>
                        <a:ext cx="235267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7" name="Object 41">
            <a:extLst>
              <a:ext uri="{FF2B5EF4-FFF2-40B4-BE49-F238E27FC236}">
                <a16:creationId xmlns:a16="http://schemas.microsoft.com/office/drawing/2014/main" id="{8A0CC4AF-20CA-445B-AF77-BB0D50D9FBB9}"/>
              </a:ext>
            </a:extLst>
          </p:cNvPr>
          <p:cNvGraphicFramePr>
            <a:graphicFrameLocks/>
          </p:cNvGraphicFramePr>
          <p:nvPr/>
        </p:nvGraphicFramePr>
        <p:xfrm>
          <a:off x="3352801" y="2667000"/>
          <a:ext cx="23399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" name="Rovnice" r:id="rId5" imgW="1422360" imgH="419040" progId="Equation.3">
                  <p:embed/>
                </p:oleObj>
              </mc:Choice>
              <mc:Fallback>
                <p:oleObj name="Rovnice" r:id="rId5" imgW="1422360" imgH="419040" progId="Equation.3">
                  <p:embed/>
                  <p:pic>
                    <p:nvPicPr>
                      <p:cNvPr id="14377" name="Object 41">
                        <a:extLst>
                          <a:ext uri="{FF2B5EF4-FFF2-40B4-BE49-F238E27FC236}">
                            <a16:creationId xmlns:a16="http://schemas.microsoft.com/office/drawing/2014/main" id="{8A0CC4AF-20CA-445B-AF77-BB0D50D9FBB9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1" y="2667000"/>
                        <a:ext cx="23399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8" name="Object 42">
            <a:extLst>
              <a:ext uri="{FF2B5EF4-FFF2-40B4-BE49-F238E27FC236}">
                <a16:creationId xmlns:a16="http://schemas.microsoft.com/office/drawing/2014/main" id="{1A7A038E-E880-4343-9878-FB465E7B5C41}"/>
              </a:ext>
            </a:extLst>
          </p:cNvPr>
          <p:cNvGraphicFramePr>
            <a:graphicFrameLocks/>
          </p:cNvGraphicFramePr>
          <p:nvPr/>
        </p:nvGraphicFramePr>
        <p:xfrm>
          <a:off x="6172200" y="2667000"/>
          <a:ext cx="23320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" name="Rovnice" r:id="rId7" imgW="1460160" imgH="419040" progId="Equation.3">
                  <p:embed/>
                </p:oleObj>
              </mc:Choice>
              <mc:Fallback>
                <p:oleObj name="Rovnice" r:id="rId7" imgW="1460160" imgH="419040" progId="Equation.3">
                  <p:embed/>
                  <p:pic>
                    <p:nvPicPr>
                      <p:cNvPr id="14378" name="Object 42">
                        <a:extLst>
                          <a:ext uri="{FF2B5EF4-FFF2-40B4-BE49-F238E27FC236}">
                            <a16:creationId xmlns:a16="http://schemas.microsoft.com/office/drawing/2014/main" id="{1A7A038E-E880-4343-9878-FB465E7B5C41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667000"/>
                        <a:ext cx="2332038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9" name="Object 43">
            <a:extLst>
              <a:ext uri="{FF2B5EF4-FFF2-40B4-BE49-F238E27FC236}">
                <a16:creationId xmlns:a16="http://schemas.microsoft.com/office/drawing/2014/main" id="{19673B8C-2142-4256-ABBF-202155F85178}"/>
              </a:ext>
            </a:extLst>
          </p:cNvPr>
          <p:cNvGraphicFramePr>
            <a:graphicFrameLocks/>
          </p:cNvGraphicFramePr>
          <p:nvPr/>
        </p:nvGraphicFramePr>
        <p:xfrm>
          <a:off x="5557838" y="3276600"/>
          <a:ext cx="30480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7" name="Rovnice" r:id="rId9" imgW="1955520" imgH="406080" progId="Equation.3">
                  <p:embed/>
                </p:oleObj>
              </mc:Choice>
              <mc:Fallback>
                <p:oleObj name="Rovnice" r:id="rId9" imgW="1955520" imgH="406080" progId="Equation.3">
                  <p:embed/>
                  <p:pic>
                    <p:nvPicPr>
                      <p:cNvPr id="14379" name="Object 43">
                        <a:extLst>
                          <a:ext uri="{FF2B5EF4-FFF2-40B4-BE49-F238E27FC236}">
                            <a16:creationId xmlns:a16="http://schemas.microsoft.com/office/drawing/2014/main" id="{19673B8C-2142-4256-ABBF-202155F85178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3276600"/>
                        <a:ext cx="304800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80" name="Object 44">
            <a:extLst>
              <a:ext uri="{FF2B5EF4-FFF2-40B4-BE49-F238E27FC236}">
                <a16:creationId xmlns:a16="http://schemas.microsoft.com/office/drawing/2014/main" id="{E1AC025B-EEF8-43A8-B58E-3E1FC856D041}"/>
              </a:ext>
            </a:extLst>
          </p:cNvPr>
          <p:cNvGraphicFramePr>
            <a:graphicFrameLocks/>
          </p:cNvGraphicFramePr>
          <p:nvPr/>
        </p:nvGraphicFramePr>
        <p:xfrm>
          <a:off x="5486401" y="5181600"/>
          <a:ext cx="143986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" name="Rovnice" r:id="rId11" imgW="927000" imgH="457200" progId="Equation.3">
                  <p:embed/>
                </p:oleObj>
              </mc:Choice>
              <mc:Fallback>
                <p:oleObj name="Rovnice" r:id="rId11" imgW="927000" imgH="457200" progId="Equation.3">
                  <p:embed/>
                  <p:pic>
                    <p:nvPicPr>
                      <p:cNvPr id="14380" name="Object 44">
                        <a:extLst>
                          <a:ext uri="{FF2B5EF4-FFF2-40B4-BE49-F238E27FC236}">
                            <a16:creationId xmlns:a16="http://schemas.microsoft.com/office/drawing/2014/main" id="{E1AC025B-EEF8-43A8-B58E-3E1FC856D041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1" y="5181600"/>
                        <a:ext cx="143986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81" name="Rectangle 45">
            <a:extLst>
              <a:ext uri="{FF2B5EF4-FFF2-40B4-BE49-F238E27FC236}">
                <a16:creationId xmlns:a16="http://schemas.microsoft.com/office/drawing/2014/main" id="{53C6A332-FB11-4620-B4AB-D5862CE4C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886200"/>
            <a:ext cx="8382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Symbol" panose="05050102010706020507" pitchFamily="18" charset="2"/>
              </a:rPr>
              <a:t>w</a:t>
            </a:r>
            <a:r>
              <a:rPr lang="cs-CZ" altLang="cs-CZ" sz="1600" baseline="-25000">
                <a:latin typeface="Verdana" panose="020B0604030504040204" pitchFamily="34" charset="0"/>
              </a:rPr>
              <a:t>j</a:t>
            </a:r>
            <a:r>
              <a:rPr lang="cs-CZ" altLang="cs-CZ" sz="1600">
                <a:latin typeface="Verdana" panose="020B0604030504040204" pitchFamily="34" charset="0"/>
              </a:rPr>
              <a:t> je f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rekvence</a:t>
            </a:r>
            <a:r>
              <a:rPr lang="cs-CZ" altLang="cs-CZ" sz="1600">
                <a:latin typeface="Verdana" panose="020B0604030504040204" pitchFamily="34" charset="0"/>
              </a:rPr>
              <a:t>,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udává</a:t>
            </a:r>
            <a:r>
              <a:rPr lang="cs-CZ" altLang="cs-CZ" sz="1600">
                <a:latin typeface="Verdana" panose="020B0604030504040204" pitchFamily="34" charset="0"/>
              </a:rPr>
              <a:t> se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v radiánech za jednotku 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asu, kterou je 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asový interval mezi dv</a:t>
            </a:r>
            <a:r>
              <a:rPr lang="cs-CZ" altLang="cs-CZ" sz="1600">
                <a:latin typeface="Verdana" panose="020B0604030504040204" pitchFamily="34" charset="0"/>
              </a:rPr>
              <a:t>ě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ma sousedními pozorováními</a:t>
            </a:r>
            <a:r>
              <a:rPr lang="cs-CZ" altLang="cs-CZ" sz="1600">
                <a:latin typeface="Verdana" panose="020B0604030504040204" pitchFamily="34" charset="0"/>
              </a:rPr>
              <a:t> časové řady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sp>
        <p:nvSpPr>
          <p:cNvPr id="14382" name="Rectangle 46">
            <a:extLst>
              <a:ext uri="{FF2B5EF4-FFF2-40B4-BE49-F238E27FC236}">
                <a16:creationId xmlns:a16="http://schemas.microsoft.com/office/drawing/2014/main" id="{DED4145C-7B95-4282-907F-6D40573C3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495800"/>
            <a:ext cx="8382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Podle velikosti hodnoty periodogramu v určité frekvenci poznáme přítomnost periody určité délky. Délka periody je dána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4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825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325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825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325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825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3325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825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8325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825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 advAuto="2000"/>
      <p:bldP spid="14371" grpId="0" build="p" autoUpdateAnimBg="0"/>
      <p:bldP spid="14373" grpId="0" autoUpdateAnimBg="0"/>
      <p:bldP spid="14381" grpId="0" build="p" autoUpdateAnimBg="0"/>
      <p:bldP spid="1438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>
            <a:extLst>
              <a:ext uri="{FF2B5EF4-FFF2-40B4-BE49-F238E27FC236}">
                <a16:creationId xmlns:a16="http://schemas.microsoft.com/office/drawing/2014/main" id="{FE711FF2-A123-4E03-ABFA-8F1997B50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458200" cy="609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</a:rPr>
              <a:t>: časová řada neobsahuje významnou periodicitu</a:t>
            </a:r>
          </a:p>
          <a:p>
            <a:pPr marL="0" indent="0" algn="just"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</a:rPr>
              <a:t>: časová řada obsahuje významnou periodicitu</a:t>
            </a:r>
          </a:p>
        </p:txBody>
      </p:sp>
      <p:sp>
        <p:nvSpPr>
          <p:cNvPr id="139269" name="Rectangle 5">
            <a:extLst>
              <a:ext uri="{FF2B5EF4-FFF2-40B4-BE49-F238E27FC236}">
                <a16:creationId xmlns:a16="http://schemas.microsoft.com/office/drawing/2014/main" id="{8820B5CE-67C2-4A6D-ABD2-C946ED947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>
                <a:latin typeface="Verdana" panose="020B0604030504040204" pitchFamily="34" charset="0"/>
              </a:rPr>
              <a:t>Fisherův test</a:t>
            </a:r>
          </a:p>
        </p:txBody>
      </p:sp>
      <p:graphicFrame>
        <p:nvGraphicFramePr>
          <p:cNvPr id="139270" name="Object 6">
            <a:extLst>
              <a:ext uri="{FF2B5EF4-FFF2-40B4-BE49-F238E27FC236}">
                <a16:creationId xmlns:a16="http://schemas.microsoft.com/office/drawing/2014/main" id="{B7D8D38D-83A6-4A31-A9D5-08F26B6C672E}"/>
              </a:ext>
            </a:extLst>
          </p:cNvPr>
          <p:cNvGraphicFramePr>
            <a:graphicFrameLocks/>
          </p:cNvGraphicFramePr>
          <p:nvPr/>
        </p:nvGraphicFramePr>
        <p:xfrm>
          <a:off x="2209800" y="2674938"/>
          <a:ext cx="16192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Rovnice" r:id="rId3" imgW="1091880" imgH="647640" progId="Equation.3">
                  <p:embed/>
                </p:oleObj>
              </mc:Choice>
              <mc:Fallback>
                <p:oleObj name="Rovnice" r:id="rId3" imgW="1091880" imgH="647640" progId="Equation.3">
                  <p:embed/>
                  <p:pic>
                    <p:nvPicPr>
                      <p:cNvPr id="139270" name="Object 6">
                        <a:extLst>
                          <a:ext uri="{FF2B5EF4-FFF2-40B4-BE49-F238E27FC236}">
                            <a16:creationId xmlns:a16="http://schemas.microsoft.com/office/drawing/2014/main" id="{B7D8D38D-83A6-4A31-A9D5-08F26B6C672E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674938"/>
                        <a:ext cx="161925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75" name="Rectangle 11">
            <a:extLst>
              <a:ext uri="{FF2B5EF4-FFF2-40B4-BE49-F238E27FC236}">
                <a16:creationId xmlns:a16="http://schemas.microsoft.com/office/drawing/2014/main" id="{9D4D0560-1622-4553-B4EC-FA4C06281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667000"/>
            <a:ext cx="2667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400">
                <a:latin typeface="Verdana" panose="020B0604030504040204" pitchFamily="34" charset="0"/>
              </a:rPr>
              <a:t>H = T/2 pro T sudé </a:t>
            </a:r>
          </a:p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400">
                <a:latin typeface="Verdana" panose="020B0604030504040204" pitchFamily="34" charset="0"/>
              </a:rPr>
              <a:t>H = (T-1)/2 pro T liché</a:t>
            </a:r>
          </a:p>
        </p:txBody>
      </p:sp>
      <p:sp>
        <p:nvSpPr>
          <p:cNvPr id="139276" name="Rectangle 12">
            <a:extLst>
              <a:ext uri="{FF2B5EF4-FFF2-40B4-BE49-F238E27FC236}">
                <a16:creationId xmlns:a16="http://schemas.microsoft.com/office/drawing/2014/main" id="{FF09AEBC-2438-4EAD-94C8-5A38D9499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810000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FT</a:t>
            </a:r>
            <a:r>
              <a:rPr lang="en-US" altLang="cs-CZ" sz="1600">
                <a:latin typeface="Verdana" panose="020B0604030504040204" pitchFamily="34" charset="0"/>
              </a:rPr>
              <a:t> &gt; g</a:t>
            </a:r>
            <a:r>
              <a:rPr lang="en-US" altLang="cs-CZ" sz="1600" baseline="-25000">
                <a:latin typeface="Verdana" panose="020B0604030504040204" pitchFamily="34" charset="0"/>
              </a:rPr>
              <a:t>f</a:t>
            </a:r>
            <a:r>
              <a:rPr lang="cs-CZ" altLang="cs-CZ" sz="1600">
                <a:latin typeface="Verdana" panose="020B0604030504040204" pitchFamily="34" charset="0"/>
              </a:rPr>
              <a:t>(</a:t>
            </a:r>
            <a:r>
              <a:rPr lang="cs-CZ" altLang="cs-CZ" sz="1600">
                <a:latin typeface="Symbol" panose="05050102010706020507" pitchFamily="18" charset="2"/>
              </a:rPr>
              <a:t>a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139278" name="Rectangle 14">
            <a:extLst>
              <a:ext uri="{FF2B5EF4-FFF2-40B4-BE49-F238E27FC236}">
                <a16:creationId xmlns:a16="http://schemas.microsoft.com/office/drawing/2014/main" id="{D4777845-EA67-4403-9422-A4ADE9C42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667000"/>
            <a:ext cx="3657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400">
                <a:latin typeface="Verdana" panose="020B0604030504040204" pitchFamily="34" charset="0"/>
                <a:sym typeface="Symbol" panose="05050102010706020507" pitchFamily="18" charset="2"/>
              </a:rPr>
              <a:t> </a:t>
            </a:r>
            <a:r>
              <a:rPr lang="cs-CZ" altLang="cs-CZ" sz="1200">
                <a:latin typeface="Verdana" panose="020B0604030504040204" pitchFamily="34" charset="0"/>
              </a:rPr>
              <a:t>nejvyšší hodnota periodogramu</a:t>
            </a:r>
          </a:p>
          <a:p>
            <a:pPr algn="just">
              <a:lnSpc>
                <a:spcPct val="17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400">
                <a:latin typeface="Verdana" panose="020B0604030504040204" pitchFamily="34" charset="0"/>
                <a:sym typeface="Symbol" panose="05050102010706020507" pitchFamily="18" charset="2"/>
              </a:rPr>
              <a:t></a:t>
            </a:r>
            <a:r>
              <a:rPr lang="cs-CZ" altLang="cs-CZ" sz="1400">
                <a:latin typeface="Verdana" panose="020B0604030504040204" pitchFamily="34" charset="0"/>
              </a:rPr>
              <a:t> </a:t>
            </a:r>
            <a:r>
              <a:rPr lang="cs-CZ" altLang="cs-CZ" sz="1200">
                <a:latin typeface="Verdana" panose="020B0604030504040204" pitchFamily="34" charset="0"/>
              </a:rPr>
              <a:t>součet hodnot periodogramu</a:t>
            </a:r>
          </a:p>
        </p:txBody>
      </p:sp>
      <p:sp>
        <p:nvSpPr>
          <p:cNvPr id="139279" name="Rectangle 15">
            <a:extLst>
              <a:ext uri="{FF2B5EF4-FFF2-40B4-BE49-F238E27FC236}">
                <a16:creationId xmlns:a16="http://schemas.microsoft.com/office/drawing/2014/main" id="{2292C69E-085B-416C-A877-21A2AAA62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914400"/>
            <a:ext cx="845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Hodnoty periodogramu se seřadí sestupně od největší po nejmenší.</a:t>
            </a:r>
          </a:p>
        </p:txBody>
      </p:sp>
      <p:sp>
        <p:nvSpPr>
          <p:cNvPr id="139280" name="Rectangle 16">
            <a:extLst>
              <a:ext uri="{FF2B5EF4-FFF2-40B4-BE49-F238E27FC236}">
                <a16:creationId xmlns:a16="http://schemas.microsoft.com/office/drawing/2014/main" id="{0EA2A962-0B86-4264-9317-433E3017F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09800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solidFill>
                  <a:srgbClr val="F68B3A"/>
                </a:solidFill>
                <a:latin typeface="Verdana" panose="020B0604030504040204" pitchFamily="34" charset="0"/>
              </a:rPr>
              <a:t>Testové kritérium:</a:t>
            </a:r>
            <a:endParaRPr lang="cs-CZ" altLang="cs-CZ" sz="1800">
              <a:solidFill>
                <a:srgbClr val="F68B3A"/>
              </a:solidFill>
              <a:latin typeface="Verdana" panose="020B0604030504040204" pitchFamily="34" charset="0"/>
            </a:endParaRPr>
          </a:p>
        </p:txBody>
      </p:sp>
      <p:sp>
        <p:nvSpPr>
          <p:cNvPr id="139281" name="Rectangle 17">
            <a:extLst>
              <a:ext uri="{FF2B5EF4-FFF2-40B4-BE49-F238E27FC236}">
                <a16:creationId xmlns:a16="http://schemas.microsoft.com/office/drawing/2014/main" id="{4ABE86E3-10DA-42AD-BCD0-89CA0FA12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8100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solidFill>
                  <a:srgbClr val="F68B3A"/>
                </a:solidFill>
                <a:latin typeface="Verdana" panose="020B0604030504040204" pitchFamily="34" charset="0"/>
              </a:rPr>
              <a:t>Kritický obor:</a:t>
            </a:r>
            <a:r>
              <a:rPr lang="cs-CZ" altLang="cs-CZ" sz="1800">
                <a:latin typeface="Verdana" panose="020B0604030504040204" pitchFamily="34" charset="0"/>
              </a:rPr>
              <a:t>	</a:t>
            </a:r>
            <a:r>
              <a:rPr lang="en-US" altLang="cs-CZ" sz="1800">
                <a:latin typeface="Verdana" panose="020B0604030504040204" pitchFamily="34" charset="0"/>
                <a:sym typeface="Symbol" panose="05050102010706020507" pitchFamily="18" charset="2"/>
              </a:rPr>
              <a:t> </a:t>
            </a:r>
            <a:endParaRPr lang="cs-CZ" altLang="cs-CZ" sz="1800">
              <a:latin typeface="Verdana" panose="020B0604030504040204" pitchFamily="34" charset="0"/>
            </a:endParaRPr>
          </a:p>
        </p:txBody>
      </p:sp>
      <p:graphicFrame>
        <p:nvGraphicFramePr>
          <p:cNvPr id="139283" name="Object 19">
            <a:extLst>
              <a:ext uri="{FF2B5EF4-FFF2-40B4-BE49-F238E27FC236}">
                <a16:creationId xmlns:a16="http://schemas.microsoft.com/office/drawing/2014/main" id="{8C5C955C-4BE6-4B3E-95DC-97F95BC2C9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1" y="3810000"/>
          <a:ext cx="4760913" cy="210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Dokument" r:id="rId5" imgW="5859000" imgH="1848600" progId="Word.Document.8">
                  <p:embed/>
                </p:oleObj>
              </mc:Choice>
              <mc:Fallback>
                <p:oleObj name="Dokument" r:id="rId5" imgW="5859000" imgH="1848600" progId="Word.Document.8">
                  <p:embed/>
                  <p:pic>
                    <p:nvPicPr>
                      <p:cNvPr id="139283" name="Object 19">
                        <a:extLst>
                          <a:ext uri="{FF2B5EF4-FFF2-40B4-BE49-F238E27FC236}">
                            <a16:creationId xmlns:a16="http://schemas.microsoft.com/office/drawing/2014/main" id="{8C5C955C-4BE6-4B3E-95DC-97F95BC2C9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5607" r="16774" b="5063"/>
                      <a:stretch>
                        <a:fillRect/>
                      </a:stretch>
                    </p:blipFill>
                    <p:spPr bwMode="auto">
                      <a:xfrm>
                        <a:off x="5334001" y="3810000"/>
                        <a:ext cx="4760913" cy="210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84" name="Rectangle 20">
            <a:extLst>
              <a:ext uri="{FF2B5EF4-FFF2-40B4-BE49-F238E27FC236}">
                <a16:creationId xmlns:a16="http://schemas.microsoft.com/office/drawing/2014/main" id="{7645FE7C-7E2E-48FE-9DC8-AC7E41487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495800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cs-CZ" sz="1600">
                <a:latin typeface="Verdana" panose="020B0604030504040204" pitchFamily="34" charset="0"/>
              </a:rPr>
              <a:t>g</a:t>
            </a:r>
            <a:r>
              <a:rPr lang="en-US" altLang="cs-CZ" sz="1600" baseline="-25000">
                <a:latin typeface="Verdana" panose="020B0604030504040204" pitchFamily="34" charset="0"/>
              </a:rPr>
              <a:t>f</a:t>
            </a:r>
            <a:r>
              <a:rPr lang="cs-CZ" altLang="cs-CZ" sz="1600">
                <a:latin typeface="Verdana" panose="020B0604030504040204" pitchFamily="34" charset="0"/>
              </a:rPr>
              <a:t>(</a:t>
            </a:r>
            <a:r>
              <a:rPr lang="cs-CZ" altLang="cs-CZ" sz="1600">
                <a:latin typeface="Symbol" panose="05050102010706020507" pitchFamily="18" charset="2"/>
              </a:rPr>
              <a:t>a</a:t>
            </a:r>
            <a:r>
              <a:rPr lang="cs-CZ" altLang="cs-CZ" sz="1600">
                <a:latin typeface="Verdana" panose="020B0604030504040204" pitchFamily="34" charset="0"/>
              </a:rPr>
              <a:t>) pro </a:t>
            </a:r>
            <a:r>
              <a:rPr lang="cs-CZ" altLang="cs-CZ" sz="1600">
                <a:latin typeface="Symbol" panose="05050102010706020507" pitchFamily="18" charset="2"/>
              </a:rPr>
              <a:t>a</a:t>
            </a:r>
            <a:r>
              <a:rPr lang="cs-CZ" altLang="cs-CZ" sz="1600">
                <a:latin typeface="Verdana" panose="020B0604030504040204" pitchFamily="34" charset="0"/>
              </a:rPr>
              <a:t> =0,01</a:t>
            </a:r>
          </a:p>
        </p:txBody>
      </p:sp>
      <p:sp>
        <p:nvSpPr>
          <p:cNvPr id="139285" name="Rectangle 21">
            <a:extLst>
              <a:ext uri="{FF2B5EF4-FFF2-40B4-BE49-F238E27FC236}">
                <a16:creationId xmlns:a16="http://schemas.microsoft.com/office/drawing/2014/main" id="{2209012D-63D6-4333-A8CA-D975DA2EF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943600"/>
            <a:ext cx="845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20000"/>
              </a:spcBef>
              <a:buClrTx/>
              <a:buFontTx/>
              <a:buNone/>
            </a:pPr>
            <a:r>
              <a:rPr lang="cs-CZ" altLang="cs-CZ" sz="1400">
                <a:latin typeface="Verdana" panose="020B0604030504040204" pitchFamily="34" charset="0"/>
              </a:rPr>
              <a:t>Zjistíme-li testem významnou periodicitu, pokračujeme v testu druhé největší hodnoty periodogramu – dosud největší hodnota periodogramu se vynechá a o tuto hodnotu se sníží i celkový součet a hodnotu H nahradíme H-1.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9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34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9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84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9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34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9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84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9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autoUpdateAnimBg="0" advAuto="1000"/>
      <p:bldP spid="139269" grpId="0" autoUpdateAnimBg="0"/>
      <p:bldP spid="139275" grpId="0" autoUpdateAnimBg="0"/>
      <p:bldP spid="139276" grpId="0" autoUpdateAnimBg="0"/>
      <p:bldP spid="139278" grpId="0" build="p" autoUpdateAnimBg="0" advAuto="2000"/>
      <p:bldP spid="139279" grpId="0" build="p" autoUpdateAnimBg="0" advAuto="2000"/>
      <p:bldP spid="139280" grpId="0" autoUpdateAnimBg="0"/>
      <p:bldP spid="139281" grpId="0" autoUpdateAnimBg="0"/>
      <p:bldP spid="139284" grpId="0" autoUpdateAnimBg="0"/>
      <p:bldP spid="13928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>
            <a:extLst>
              <a:ext uri="{FF2B5EF4-FFF2-40B4-BE49-F238E27FC236}">
                <a16:creationId xmlns:a16="http://schemas.microsoft.com/office/drawing/2014/main" id="{4E9D8CCA-20B5-46CA-83BA-CA866BDBAA4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981075"/>
            <a:ext cx="4762500" cy="647700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</a:rPr>
              <a:t>: v časové řadě není sezonní složka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</a:rPr>
              <a:t>: v časové řadě je sezonní složka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A620D88B-19EC-4529-B884-3E20739F5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>
                <a:latin typeface="Verdana" panose="020B0604030504040204" pitchFamily="34" charset="0"/>
              </a:rPr>
              <a:t>F-test sezonnosti v časové řadě</a:t>
            </a:r>
          </a:p>
        </p:txBody>
      </p:sp>
      <p:graphicFrame>
        <p:nvGraphicFramePr>
          <p:cNvPr id="143364" name="Object 4">
            <a:extLst>
              <a:ext uri="{FF2B5EF4-FFF2-40B4-BE49-F238E27FC236}">
                <a16:creationId xmlns:a16="http://schemas.microsoft.com/office/drawing/2014/main" id="{73D1374D-036D-4E19-B0EF-BFB1EC520CAC}"/>
              </a:ext>
            </a:extLst>
          </p:cNvPr>
          <p:cNvGraphicFramePr>
            <a:graphicFrameLocks/>
          </p:cNvGraphicFramePr>
          <p:nvPr/>
        </p:nvGraphicFramePr>
        <p:xfrm>
          <a:off x="2208214" y="2276476"/>
          <a:ext cx="3106737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" name="Rovnice" r:id="rId3" imgW="2095200" imgH="1218960" progId="Equation.3">
                  <p:embed/>
                </p:oleObj>
              </mc:Choice>
              <mc:Fallback>
                <p:oleObj name="Rovnice" r:id="rId3" imgW="2095200" imgH="1218960" progId="Equation.3">
                  <p:embed/>
                  <p:pic>
                    <p:nvPicPr>
                      <p:cNvPr id="143364" name="Object 4">
                        <a:extLst>
                          <a:ext uri="{FF2B5EF4-FFF2-40B4-BE49-F238E27FC236}">
                            <a16:creationId xmlns:a16="http://schemas.microsoft.com/office/drawing/2014/main" id="{73D1374D-036D-4E19-B0EF-BFB1EC520CAC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2276476"/>
                        <a:ext cx="3106737" cy="155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66" name="Rectangle 6">
            <a:extLst>
              <a:ext uri="{FF2B5EF4-FFF2-40B4-BE49-F238E27FC236}">
                <a16:creationId xmlns:a16="http://schemas.microsoft.com/office/drawing/2014/main" id="{FC08D640-4BF9-4201-A278-501F3874C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5949950"/>
            <a:ext cx="302418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F</a:t>
            </a:r>
            <a:r>
              <a:rPr lang="en-US" altLang="cs-CZ" sz="1600">
                <a:latin typeface="Verdana" panose="020B0604030504040204" pitchFamily="34" charset="0"/>
              </a:rPr>
              <a:t> &gt;</a:t>
            </a:r>
            <a:r>
              <a:rPr lang="cs-CZ" altLang="cs-CZ" sz="1600">
                <a:latin typeface="Verdana" panose="020B0604030504040204" pitchFamily="34" charset="0"/>
              </a:rPr>
              <a:t>F</a:t>
            </a:r>
            <a:r>
              <a:rPr lang="cs-CZ" altLang="cs-CZ" sz="1600" baseline="-25000">
                <a:latin typeface="Verdana" panose="020B0604030504040204" pitchFamily="34" charset="0"/>
              </a:rPr>
              <a:t>1‑</a:t>
            </a:r>
            <a:r>
              <a:rPr lang="cs-CZ" altLang="cs-CZ" sz="1600" baseline="-25000">
                <a:latin typeface="Symbol" panose="05050102010706020507" pitchFamily="18" charset="2"/>
              </a:rPr>
              <a:t>a</a:t>
            </a:r>
            <a:r>
              <a:rPr lang="cs-CZ" altLang="cs-CZ" sz="1600">
                <a:latin typeface="Verdana" panose="020B0604030504040204" pitchFamily="34" charset="0"/>
              </a:rPr>
              <a:t> (s-1;T-s)</a:t>
            </a:r>
          </a:p>
        </p:txBody>
      </p:sp>
      <p:sp>
        <p:nvSpPr>
          <p:cNvPr id="143369" name="Rectangle 9">
            <a:extLst>
              <a:ext uri="{FF2B5EF4-FFF2-40B4-BE49-F238E27FC236}">
                <a16:creationId xmlns:a16="http://schemas.microsoft.com/office/drawing/2014/main" id="{97FDC5B3-96C9-4424-B5B7-3CC4C7CDD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844675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solidFill>
                  <a:srgbClr val="F68B3A"/>
                </a:solidFill>
                <a:latin typeface="Verdana" panose="020B0604030504040204" pitchFamily="34" charset="0"/>
              </a:rPr>
              <a:t>Testové kritérium:</a:t>
            </a:r>
            <a:endParaRPr lang="cs-CZ" altLang="cs-CZ" sz="1800">
              <a:solidFill>
                <a:srgbClr val="F68B3A"/>
              </a:solidFill>
              <a:latin typeface="Verdana" panose="020B0604030504040204" pitchFamily="34" charset="0"/>
            </a:endParaRPr>
          </a:p>
        </p:txBody>
      </p:sp>
      <p:sp>
        <p:nvSpPr>
          <p:cNvPr id="143370" name="Rectangle 10">
            <a:extLst>
              <a:ext uri="{FF2B5EF4-FFF2-40B4-BE49-F238E27FC236}">
                <a16:creationId xmlns:a16="http://schemas.microsoft.com/office/drawing/2014/main" id="{E0D10D77-F32D-43B3-8ED3-73436512A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594995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solidFill>
                  <a:srgbClr val="F68B3A"/>
                </a:solidFill>
                <a:latin typeface="Verdana" panose="020B0604030504040204" pitchFamily="34" charset="0"/>
              </a:rPr>
              <a:t>Kritický obor:</a:t>
            </a:r>
            <a:r>
              <a:rPr lang="cs-CZ" altLang="cs-CZ" sz="1800">
                <a:latin typeface="Verdana" panose="020B0604030504040204" pitchFamily="34" charset="0"/>
              </a:rPr>
              <a:t>	</a:t>
            </a:r>
            <a:r>
              <a:rPr lang="en-US" altLang="cs-CZ" sz="1800">
                <a:latin typeface="Verdana" panose="020B0604030504040204" pitchFamily="34" charset="0"/>
                <a:sym typeface="Symbol" panose="05050102010706020507" pitchFamily="18" charset="2"/>
              </a:rPr>
              <a:t> </a:t>
            </a:r>
            <a:endParaRPr lang="cs-CZ" altLang="cs-CZ" sz="1800">
              <a:latin typeface="Verdana" panose="020B0604030504040204" pitchFamily="34" charset="0"/>
            </a:endParaRPr>
          </a:p>
        </p:txBody>
      </p:sp>
      <p:sp>
        <p:nvSpPr>
          <p:cNvPr id="143375" name="Rectangle 15">
            <a:extLst>
              <a:ext uri="{FF2B5EF4-FFF2-40B4-BE49-F238E27FC236}">
                <a16:creationId xmlns:a16="http://schemas.microsoft.com/office/drawing/2014/main" id="{EC52438D-813D-4F7D-8665-A754C4D55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2781301"/>
            <a:ext cx="280828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000">
                <a:latin typeface="Verdana" panose="020B0604030504040204" pitchFamily="34" charset="0"/>
                <a:sym typeface="Symbol" panose="05050102010706020507" pitchFamily="18" charset="2"/>
              </a:rPr>
              <a:t> </a:t>
            </a:r>
            <a:r>
              <a:rPr lang="cs-CZ" altLang="cs-CZ" sz="1000">
                <a:latin typeface="Verdana" panose="020B0604030504040204" pitchFamily="34" charset="0"/>
              </a:rPr>
              <a:t>meziměsíční (mezičtvrtletní) rozptyl</a:t>
            </a:r>
          </a:p>
          <a:p>
            <a:pPr algn="just">
              <a:lnSpc>
                <a:spcPct val="17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000">
                <a:latin typeface="Verdana" panose="020B0604030504040204" pitchFamily="34" charset="0"/>
                <a:sym typeface="Symbol" panose="05050102010706020507" pitchFamily="18" charset="2"/>
              </a:rPr>
              <a:t> </a:t>
            </a:r>
            <a:r>
              <a:rPr lang="cs-CZ" altLang="cs-CZ" sz="1000">
                <a:latin typeface="Verdana" panose="020B0604030504040204" pitchFamily="34" charset="0"/>
              </a:rPr>
              <a:t>reziduální rozptyl</a:t>
            </a:r>
          </a:p>
        </p:txBody>
      </p:sp>
      <p:grpSp>
        <p:nvGrpSpPr>
          <p:cNvPr id="143396" name="Group 36">
            <a:extLst>
              <a:ext uri="{FF2B5EF4-FFF2-40B4-BE49-F238E27FC236}">
                <a16:creationId xmlns:a16="http://schemas.microsoft.com/office/drawing/2014/main" id="{7121237A-45C4-4267-8F9F-B8B6CA45E85E}"/>
              </a:ext>
            </a:extLst>
          </p:cNvPr>
          <p:cNvGrpSpPr>
            <a:grpSpLocks/>
          </p:cNvGrpSpPr>
          <p:nvPr/>
        </p:nvGrpSpPr>
        <p:grpSpPr bwMode="auto">
          <a:xfrm>
            <a:off x="2279650" y="4221164"/>
            <a:ext cx="8147050" cy="1558925"/>
            <a:chOff x="476" y="2659"/>
            <a:chExt cx="5132" cy="982"/>
          </a:xfrm>
        </p:grpSpPr>
        <p:sp>
          <p:nvSpPr>
            <p:cNvPr id="143391" name="Rectangle 31">
              <a:extLst>
                <a:ext uri="{FF2B5EF4-FFF2-40B4-BE49-F238E27FC236}">
                  <a16:creationId xmlns:a16="http://schemas.microsoft.com/office/drawing/2014/main" id="{9949B21E-DA0D-40E5-8907-2D1ED1CF2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2659"/>
              <a:ext cx="5132" cy="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62013" indent="-285750" algn="l"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281113" indent="-228600" algn="l"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00213" indent="-228600" algn="l"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119313" indent="-228600" algn="l"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76513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033713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90913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948113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lnSpc>
                  <a:spcPct val="80000"/>
                </a:lnSpc>
                <a:buClrTx/>
                <a:buFontTx/>
                <a:buNone/>
              </a:pPr>
              <a:r>
                <a:rPr lang="cs-CZ" altLang="cs-CZ" sz="1600">
                  <a:latin typeface="Verdana" panose="020B0604030504040204" pitchFamily="34" charset="0"/>
                </a:rPr>
                <a:t>kde je</a:t>
              </a:r>
            </a:p>
            <a:p>
              <a:pPr algn="just">
                <a:lnSpc>
                  <a:spcPct val="150000"/>
                </a:lnSpc>
                <a:buClrTx/>
                <a:buFontTx/>
                <a:buNone/>
              </a:pPr>
              <a:r>
                <a:rPr lang="cs-CZ" altLang="cs-CZ" sz="1600">
                  <a:latin typeface="Verdana" panose="020B0604030504040204" pitchFamily="34" charset="0"/>
                </a:rPr>
                <a:t>	odhad sezonní a nesystematické složky v roce k a sezoně j,</a:t>
              </a:r>
            </a:p>
            <a:p>
              <a:pPr algn="just">
                <a:lnSpc>
                  <a:spcPct val="110000"/>
                </a:lnSpc>
                <a:buClrTx/>
                <a:buFontTx/>
                <a:buNone/>
              </a:pPr>
              <a:r>
                <a:rPr lang="cs-CZ" altLang="cs-CZ" sz="1600">
                  <a:latin typeface="Verdana" panose="020B0604030504040204" pitchFamily="34" charset="0"/>
                </a:rPr>
                <a:t>	průměrná hodnota sezonní a nesystematické složky v j-té sezoně,</a:t>
              </a:r>
            </a:p>
            <a:p>
              <a:pPr algn="just">
                <a:lnSpc>
                  <a:spcPct val="120000"/>
                </a:lnSpc>
                <a:buClrTx/>
                <a:buFontTx/>
                <a:buNone/>
              </a:pPr>
              <a:r>
                <a:rPr lang="cs-CZ" altLang="cs-CZ" sz="1600">
                  <a:latin typeface="Verdana" panose="020B0604030504040204" pitchFamily="34" charset="0"/>
                </a:rPr>
                <a:t>	průměrná hodnota sezonní a nepravidelné složky.</a:t>
              </a:r>
            </a:p>
          </p:txBody>
        </p:sp>
        <p:graphicFrame>
          <p:nvGraphicFramePr>
            <p:cNvPr id="143384" name="Object 24">
              <a:extLst>
                <a:ext uri="{FF2B5EF4-FFF2-40B4-BE49-F238E27FC236}">
                  <a16:creationId xmlns:a16="http://schemas.microsoft.com/office/drawing/2014/main" id="{D1C3EF7E-E7B8-4DD8-A6F3-B943CAF344F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04" y="2851"/>
            <a:ext cx="258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3" name="Rovnice" r:id="rId5" imgW="342720" imgH="304560" progId="Equation.3">
                    <p:embed/>
                  </p:oleObj>
                </mc:Choice>
                <mc:Fallback>
                  <p:oleObj name="Rovnice" r:id="rId5" imgW="342720" imgH="304560" progId="Equation.3">
                    <p:embed/>
                    <p:pic>
                      <p:nvPicPr>
                        <p:cNvPr id="143384" name="Object 24">
                          <a:extLst>
                            <a:ext uri="{FF2B5EF4-FFF2-40B4-BE49-F238E27FC236}">
                              <a16:creationId xmlns:a16="http://schemas.microsoft.com/office/drawing/2014/main" id="{D1C3EF7E-E7B8-4DD8-A6F3-B943CAF344F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4" y="2851"/>
                          <a:ext cx="258" cy="2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 cap="flat" cmpd="sng">
                              <a:solidFill>
                                <a:schemeClr val="tx1"/>
                              </a:solidFill>
                              <a:prstDash val="solid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387" name="Object 27">
              <a:extLst>
                <a:ext uri="{FF2B5EF4-FFF2-40B4-BE49-F238E27FC236}">
                  <a16:creationId xmlns:a16="http://schemas.microsoft.com/office/drawing/2014/main" id="{4CE2AF11-15E3-4EAC-9096-FE02FB5847D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00" y="3101"/>
            <a:ext cx="213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4" name="Rovnice" r:id="rId7" imgW="279360" imgH="241200" progId="Equation.3">
                    <p:embed/>
                  </p:oleObj>
                </mc:Choice>
                <mc:Fallback>
                  <p:oleObj name="Rovnice" r:id="rId7" imgW="279360" imgH="241200" progId="Equation.3">
                    <p:embed/>
                    <p:pic>
                      <p:nvPicPr>
                        <p:cNvPr id="143387" name="Object 27">
                          <a:extLst>
                            <a:ext uri="{FF2B5EF4-FFF2-40B4-BE49-F238E27FC236}">
                              <a16:creationId xmlns:a16="http://schemas.microsoft.com/office/drawing/2014/main" id="{4CE2AF11-15E3-4EAC-9096-FE02FB5847D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0" y="3101"/>
                          <a:ext cx="213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 cap="flat" cmpd="sng">
                              <a:solidFill>
                                <a:schemeClr val="tx1"/>
                              </a:solidFill>
                              <a:prstDash val="solid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390" name="Object 30">
              <a:extLst>
                <a:ext uri="{FF2B5EF4-FFF2-40B4-BE49-F238E27FC236}">
                  <a16:creationId xmlns:a16="http://schemas.microsoft.com/office/drawing/2014/main" id="{7E5B82D1-1A1C-4FFE-9BC0-071207AE06F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00" y="3314"/>
            <a:ext cx="188" cy="1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25" name="Rovnice" r:id="rId9" imgW="228600" imgH="215640" progId="Equation.3">
                    <p:embed/>
                  </p:oleObj>
                </mc:Choice>
                <mc:Fallback>
                  <p:oleObj name="Rovnice" r:id="rId9" imgW="228600" imgH="215640" progId="Equation.3">
                    <p:embed/>
                    <p:pic>
                      <p:nvPicPr>
                        <p:cNvPr id="143390" name="Object 30">
                          <a:extLst>
                            <a:ext uri="{FF2B5EF4-FFF2-40B4-BE49-F238E27FC236}">
                              <a16:creationId xmlns:a16="http://schemas.microsoft.com/office/drawing/2014/main" id="{7E5B82D1-1A1C-4FFE-9BC0-071207AE06F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0" y="3314"/>
                          <a:ext cx="188" cy="1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397" name="Rectangle 37">
            <a:extLst>
              <a:ext uri="{FF2B5EF4-FFF2-40B4-BE49-F238E27FC236}">
                <a16:creationId xmlns:a16="http://schemas.microsoft.com/office/drawing/2014/main" id="{B1F27E7F-A739-4C09-A6E9-5555EF3C0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588" y="2708275"/>
            <a:ext cx="21272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400">
                <a:latin typeface="Verdana" panose="020B0604030504040204" pitchFamily="34" charset="0"/>
              </a:rPr>
              <a:t>j = 1, …, s   </a:t>
            </a:r>
            <a:r>
              <a:rPr lang="cs-CZ" altLang="cs-CZ" sz="1000">
                <a:latin typeface="Verdana" panose="020B0604030504040204" pitchFamily="34" charset="0"/>
              </a:rPr>
              <a:t>počet sezon</a:t>
            </a:r>
            <a:endParaRPr lang="cs-CZ" altLang="cs-CZ" sz="1400">
              <a:latin typeface="Verdana" panose="020B0604030504040204" pitchFamily="34" charset="0"/>
            </a:endParaRPr>
          </a:p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400">
                <a:latin typeface="Verdana" panose="020B0604030504040204" pitchFamily="34" charset="0"/>
              </a:rPr>
              <a:t>k = 1, …, r</a:t>
            </a:r>
            <a:r>
              <a:rPr lang="cs-CZ" altLang="cs-CZ" sz="1600">
                <a:latin typeface="Verdana" panose="020B0604030504040204" pitchFamily="34" charset="0"/>
              </a:rPr>
              <a:t>  </a:t>
            </a:r>
            <a:r>
              <a:rPr lang="cs-CZ" altLang="cs-CZ" sz="1000">
                <a:latin typeface="Verdana" panose="020B0604030504040204" pitchFamily="34" charset="0"/>
              </a:rPr>
              <a:t>počet 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4025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525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025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9525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2025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3525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25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6525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8525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1025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build="p" autoUpdateAnimBg="0" advAuto="1000"/>
      <p:bldP spid="143363" grpId="0" autoUpdateAnimBg="0"/>
      <p:bldP spid="143366" grpId="0" autoUpdateAnimBg="0"/>
      <p:bldP spid="143369" grpId="0" autoUpdateAnimBg="0"/>
      <p:bldP spid="143370" grpId="0" autoUpdateAnimBg="0"/>
      <p:bldP spid="143375" grpId="0" build="p" autoUpdateAnimBg="0" advAuto="2000"/>
      <p:bldP spid="14339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7808526D-4211-4A95-9EF8-01C1E9715D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7772400" cy="533400"/>
          </a:xfrm>
        </p:spPr>
        <p:txBody>
          <a:bodyPr/>
          <a:lstStyle/>
          <a:p>
            <a:pPr algn="l"/>
            <a:r>
              <a:rPr lang="cs-CZ" altLang="cs-CZ" sz="24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Sezonní dekompozice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3ABBFA13-B28B-41AC-9357-C3AE7D1D6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762000"/>
            <a:ext cx="8458200" cy="6096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1600">
                <a:latin typeface="Verdana" panose="020B0604030504040204" pitchFamily="34" charset="0"/>
              </a:rPr>
              <a:t>Je nejstarší metodou odhadu sezonních výkyvů. Odhad jednotlivých složek časové řady se provádí postupně, pro každou složku zvlášť.</a:t>
            </a:r>
            <a:endParaRPr lang="cs-CZ" altLang="cs-CZ" sz="160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7460" name="Object 4">
            <a:extLst>
              <a:ext uri="{FF2B5EF4-FFF2-40B4-BE49-F238E27FC236}">
                <a16:creationId xmlns:a16="http://schemas.microsoft.com/office/drawing/2014/main" id="{E120333E-4125-46EB-8DFE-CF85D4E00763}"/>
              </a:ext>
            </a:extLst>
          </p:cNvPr>
          <p:cNvGraphicFramePr>
            <a:graphicFrameLocks/>
          </p:cNvGraphicFramePr>
          <p:nvPr/>
        </p:nvGraphicFramePr>
        <p:xfrm>
          <a:off x="5486401" y="4378326"/>
          <a:ext cx="1065213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" name="Rovnice" r:id="rId3" imgW="927000" imgH="596880" progId="Equation.3">
                  <p:embed/>
                </p:oleObj>
              </mc:Choice>
              <mc:Fallback>
                <p:oleObj name="Rovnice" r:id="rId3" imgW="927000" imgH="596880" progId="Equation.3">
                  <p:embed/>
                  <p:pic>
                    <p:nvPicPr>
                      <p:cNvPr id="147460" name="Object 4">
                        <a:extLst>
                          <a:ext uri="{FF2B5EF4-FFF2-40B4-BE49-F238E27FC236}">
                            <a16:creationId xmlns:a16="http://schemas.microsoft.com/office/drawing/2014/main" id="{E120333E-4125-46EB-8DFE-CF85D4E00763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1" y="4378326"/>
                        <a:ext cx="1065213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1" name="Rectangle 5">
            <a:extLst>
              <a:ext uri="{FF2B5EF4-FFF2-40B4-BE49-F238E27FC236}">
                <a16:creationId xmlns:a16="http://schemas.microsoft.com/office/drawing/2014/main" id="{03F123B2-FE07-4456-B48E-099BEE8FD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600200"/>
            <a:ext cx="845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Předpokládejme multiplikativní model časové řady</a:t>
            </a:r>
          </a:p>
          <a:p>
            <a:pPr algn="ctr"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y</a:t>
            </a:r>
            <a:r>
              <a:rPr lang="cs-CZ" altLang="cs-CZ" sz="1600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= T</a:t>
            </a:r>
            <a:r>
              <a:rPr lang="cs-CZ" altLang="cs-CZ" sz="1600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. S</a:t>
            </a:r>
            <a:r>
              <a:rPr lang="cs-CZ" altLang="cs-CZ" sz="1600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. I</a:t>
            </a:r>
            <a:r>
              <a:rPr lang="cs-CZ" altLang="cs-CZ" sz="1600" baseline="-25000">
                <a:latin typeface="Verdana" panose="020B0604030504040204" pitchFamily="34" charset="0"/>
              </a:rPr>
              <a:t>t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sp>
        <p:nvSpPr>
          <p:cNvPr id="147462" name="Rectangle 6">
            <a:extLst>
              <a:ext uri="{FF2B5EF4-FFF2-40B4-BE49-F238E27FC236}">
                <a16:creationId xmlns:a16="http://schemas.microsoft.com/office/drawing/2014/main" id="{EA285090-C6C4-404D-B0D1-A26576DC8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362200"/>
            <a:ext cx="845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odhad trendu provedeme centrovanými klouzavými průměry délky s</a:t>
            </a:r>
          </a:p>
        </p:txBody>
      </p:sp>
      <p:graphicFrame>
        <p:nvGraphicFramePr>
          <p:cNvPr id="147463" name="Object 7">
            <a:extLst>
              <a:ext uri="{FF2B5EF4-FFF2-40B4-BE49-F238E27FC236}">
                <a16:creationId xmlns:a16="http://schemas.microsoft.com/office/drawing/2014/main" id="{ED231E49-147C-43A7-824E-1E2973CA2617}"/>
              </a:ext>
            </a:extLst>
          </p:cNvPr>
          <p:cNvGraphicFramePr>
            <a:graphicFrameLocks/>
          </p:cNvGraphicFramePr>
          <p:nvPr/>
        </p:nvGraphicFramePr>
        <p:xfrm>
          <a:off x="5562600" y="2743201"/>
          <a:ext cx="9906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" name="Rovnice" r:id="rId5" imgW="723600" imgH="266400" progId="Equation.3">
                  <p:embed/>
                </p:oleObj>
              </mc:Choice>
              <mc:Fallback>
                <p:oleObj name="Rovnice" r:id="rId5" imgW="723600" imgH="266400" progId="Equation.3">
                  <p:embed/>
                  <p:pic>
                    <p:nvPicPr>
                      <p:cNvPr id="147463" name="Object 7">
                        <a:extLst>
                          <a:ext uri="{FF2B5EF4-FFF2-40B4-BE49-F238E27FC236}">
                            <a16:creationId xmlns:a16="http://schemas.microsoft.com/office/drawing/2014/main" id="{ED231E49-147C-43A7-824E-1E2973CA2617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743201"/>
                        <a:ext cx="990600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4" name="Rectangle 8">
            <a:extLst>
              <a:ext uri="{FF2B5EF4-FFF2-40B4-BE49-F238E27FC236}">
                <a16:creationId xmlns:a16="http://schemas.microsoft.com/office/drawing/2014/main" id="{DBE6E10F-2894-4F08-BADB-283D0EDFD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124200"/>
            <a:ext cx="845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odhad sezonní nesystematické složky</a:t>
            </a:r>
          </a:p>
        </p:txBody>
      </p:sp>
      <p:graphicFrame>
        <p:nvGraphicFramePr>
          <p:cNvPr id="147465" name="Object 9">
            <a:extLst>
              <a:ext uri="{FF2B5EF4-FFF2-40B4-BE49-F238E27FC236}">
                <a16:creationId xmlns:a16="http://schemas.microsoft.com/office/drawing/2014/main" id="{51C5A801-5D2B-46F4-8DC9-393426A62D4D}"/>
              </a:ext>
            </a:extLst>
          </p:cNvPr>
          <p:cNvGraphicFramePr>
            <a:graphicFrameLocks/>
          </p:cNvGraphicFramePr>
          <p:nvPr/>
        </p:nvGraphicFramePr>
        <p:xfrm>
          <a:off x="5597526" y="3405188"/>
          <a:ext cx="9556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" name="Rovnice" r:id="rId7" imgW="672840" imgH="469800" progId="Equation.3">
                  <p:embed/>
                </p:oleObj>
              </mc:Choice>
              <mc:Fallback>
                <p:oleObj name="Rovnice" r:id="rId7" imgW="672840" imgH="469800" progId="Equation.3">
                  <p:embed/>
                  <p:pic>
                    <p:nvPicPr>
                      <p:cNvPr id="147465" name="Object 9">
                        <a:extLst>
                          <a:ext uri="{FF2B5EF4-FFF2-40B4-BE49-F238E27FC236}">
                            <a16:creationId xmlns:a16="http://schemas.microsoft.com/office/drawing/2014/main" id="{51C5A801-5D2B-46F4-8DC9-393426A62D4D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526" y="3405188"/>
                        <a:ext cx="955675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6" name="Rectangle 10">
            <a:extLst>
              <a:ext uri="{FF2B5EF4-FFF2-40B4-BE49-F238E27FC236}">
                <a16:creationId xmlns:a16="http://schemas.microsoft.com/office/drawing/2014/main" id="{BA12CFDE-F409-417C-B4B1-9BFB4D406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038600"/>
            <a:ext cx="8458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průměrné sezonní indexy (= průměry ze všech odpovídajících si sezon)</a:t>
            </a:r>
          </a:p>
        </p:txBody>
      </p:sp>
      <p:sp>
        <p:nvSpPr>
          <p:cNvPr id="147467" name="Rectangle 11">
            <a:extLst>
              <a:ext uri="{FF2B5EF4-FFF2-40B4-BE49-F238E27FC236}">
                <a16:creationId xmlns:a16="http://schemas.microsoft.com/office/drawing/2014/main" id="{ABD73114-ED2D-43CD-90BB-3828F33D3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572000"/>
            <a:ext cx="2514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j = 1,...,s   </a:t>
            </a:r>
            <a:r>
              <a:rPr lang="cs-CZ" altLang="cs-CZ" sz="1000">
                <a:latin typeface="Verdana" panose="020B0604030504040204" pitchFamily="34" charset="0"/>
              </a:rPr>
              <a:t>počet sezon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k = 1,...,r   </a:t>
            </a:r>
            <a:r>
              <a:rPr lang="cs-CZ" altLang="cs-CZ" sz="1000">
                <a:latin typeface="Verdana" panose="020B0604030504040204" pitchFamily="34" charset="0"/>
              </a:rPr>
              <a:t>počet let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grpSp>
        <p:nvGrpSpPr>
          <p:cNvPr id="147468" name="Group 12">
            <a:extLst>
              <a:ext uri="{FF2B5EF4-FFF2-40B4-BE49-F238E27FC236}">
                <a16:creationId xmlns:a16="http://schemas.microsoft.com/office/drawing/2014/main" id="{22A43970-8364-46F9-9C6F-B3897D7D434B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253039"/>
            <a:ext cx="8643938" cy="581025"/>
            <a:chOff x="192" y="3309"/>
            <a:chExt cx="5445" cy="366"/>
          </a:xfrm>
        </p:grpSpPr>
        <p:sp>
          <p:nvSpPr>
            <p:cNvPr id="147469" name="Rectangle 13">
              <a:extLst>
                <a:ext uri="{FF2B5EF4-FFF2-40B4-BE49-F238E27FC236}">
                  <a16:creationId xmlns:a16="http://schemas.microsoft.com/office/drawing/2014/main" id="{155171BE-CB80-4CBA-AFCF-CF153419D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360"/>
              <a:ext cx="5328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862013" indent="-28575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281113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00213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119313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76513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033713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90913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948113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spcBef>
                  <a:spcPct val="20000"/>
                </a:spcBef>
                <a:buFont typeface="Wingdings" panose="05000000000000000000" pitchFamily="2" charset="2"/>
                <a:buChar char="Ø"/>
              </a:pPr>
              <a:r>
                <a:rPr lang="cs-CZ" altLang="cs-CZ" sz="1600">
                  <a:latin typeface="Verdana" panose="020B0604030504040204" pitchFamily="34" charset="0"/>
                </a:rPr>
                <a:t> sezonní indexy získáme po úpravě průměrných sezonních indexů, protože</a:t>
              </a:r>
            </a:p>
          </p:txBody>
        </p:sp>
        <p:graphicFrame>
          <p:nvGraphicFramePr>
            <p:cNvPr id="147470" name="Object 14">
              <a:extLst>
                <a:ext uri="{FF2B5EF4-FFF2-40B4-BE49-F238E27FC236}">
                  <a16:creationId xmlns:a16="http://schemas.microsoft.com/office/drawing/2014/main" id="{E94BE127-A240-47EC-A94C-7EB8CFC6E7F4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5184" y="3309"/>
            <a:ext cx="453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9" name="Rovnice" r:id="rId9" imgW="672840" imgH="431640" progId="Equation.3">
                    <p:embed/>
                  </p:oleObj>
                </mc:Choice>
                <mc:Fallback>
                  <p:oleObj name="Rovnice" r:id="rId9" imgW="672840" imgH="431640" progId="Equation.3">
                    <p:embed/>
                    <p:pic>
                      <p:nvPicPr>
                        <p:cNvPr id="147470" name="Object 14">
                          <a:extLst>
                            <a:ext uri="{FF2B5EF4-FFF2-40B4-BE49-F238E27FC236}">
                              <a16:creationId xmlns:a16="http://schemas.microsoft.com/office/drawing/2014/main" id="{E94BE127-A240-47EC-A94C-7EB8CFC6E7F4}"/>
                            </a:ext>
                          </a:extLst>
                        </p:cNvPr>
                        <p:cNvPicPr preferRelativeResize="0">
                          <a:picLocks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4" y="3309"/>
                          <a:ext cx="453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7471" name="Object 15">
            <a:extLst>
              <a:ext uri="{FF2B5EF4-FFF2-40B4-BE49-F238E27FC236}">
                <a16:creationId xmlns:a16="http://schemas.microsoft.com/office/drawing/2014/main" id="{918483EE-5E67-44BC-91B0-DEE81AC5BE35}"/>
              </a:ext>
            </a:extLst>
          </p:cNvPr>
          <p:cNvGraphicFramePr>
            <a:graphicFrameLocks/>
          </p:cNvGraphicFramePr>
          <p:nvPr/>
        </p:nvGraphicFramePr>
        <p:xfrm>
          <a:off x="5410200" y="5638801"/>
          <a:ext cx="11811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" name="Rovnice" r:id="rId11" imgW="1028520" imgH="634680" progId="Equation.3">
                  <p:embed/>
                </p:oleObj>
              </mc:Choice>
              <mc:Fallback>
                <p:oleObj name="Rovnice" r:id="rId11" imgW="1028520" imgH="634680" progId="Equation.3">
                  <p:embed/>
                  <p:pic>
                    <p:nvPicPr>
                      <p:cNvPr id="147471" name="Object 15">
                        <a:extLst>
                          <a:ext uri="{FF2B5EF4-FFF2-40B4-BE49-F238E27FC236}">
                            <a16:creationId xmlns:a16="http://schemas.microsoft.com/office/drawing/2014/main" id="{918483EE-5E67-44BC-91B0-DEE81AC5BE35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638801"/>
                        <a:ext cx="118110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autoUpdateAnimBg="0" advAuto="2000"/>
      <p:bldP spid="147461" grpId="0" autoUpdateAnimBg="0"/>
      <p:bldP spid="147462" grpId="0" autoUpdateAnimBg="0"/>
      <p:bldP spid="147464" grpId="0" autoUpdateAnimBg="0"/>
      <p:bldP spid="147466" grpId="0" autoUpdateAnimBg="0"/>
      <p:bldP spid="147467" grpId="0" build="p" autoUpdateAnimBg="0" advAuto="2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813174A5-10F6-4D00-8B40-AC9245DEC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7772400" cy="533400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Regresní metoda modelování sezonnosti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D27A0EC1-D1DF-4546-AA60-DA33468A1F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762000"/>
            <a:ext cx="8458200" cy="8382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1600" dirty="0">
                <a:latin typeface="Verdana" panose="020B0604030504040204" pitchFamily="34" charset="0"/>
              </a:rPr>
              <a:t>Pro analýzu a předpovědi časové řady se sezonní složkou lze použít i regresní model se sezonními umělými proměnnými, kde odhadujeme všechny parametry modelu (= trend a sezonnost) současně. </a:t>
            </a:r>
            <a:endParaRPr lang="cs-CZ" altLang="cs-CZ" sz="160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0532" name="Rectangle 4">
            <a:extLst>
              <a:ext uri="{FF2B5EF4-FFF2-40B4-BE49-F238E27FC236}">
                <a16:creationId xmlns:a16="http://schemas.microsoft.com/office/drawing/2014/main" id="{1D41E963-A0B1-45E8-819A-989A6CC86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495800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1. sezonní výkyv:</a:t>
            </a:r>
          </a:p>
        </p:txBody>
      </p:sp>
      <p:graphicFrame>
        <p:nvGraphicFramePr>
          <p:cNvPr id="150533" name="Object 5">
            <a:extLst>
              <a:ext uri="{FF2B5EF4-FFF2-40B4-BE49-F238E27FC236}">
                <a16:creationId xmlns:a16="http://schemas.microsoft.com/office/drawing/2014/main" id="{99CDDFDB-7A79-41EB-B5DF-901A0733268D}"/>
              </a:ext>
            </a:extLst>
          </p:cNvPr>
          <p:cNvGraphicFramePr>
            <a:graphicFrameLocks/>
          </p:cNvGraphicFramePr>
          <p:nvPr/>
        </p:nvGraphicFramePr>
        <p:xfrm>
          <a:off x="7010401" y="4495800"/>
          <a:ext cx="222726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0" name="Rovnice" r:id="rId3" imgW="1206360" imgH="431640" progId="Equation.3">
                  <p:embed/>
                </p:oleObj>
              </mc:Choice>
              <mc:Fallback>
                <p:oleObj name="Rovnice" r:id="rId3" imgW="1206360" imgH="431640" progId="Equation.3">
                  <p:embed/>
                  <p:pic>
                    <p:nvPicPr>
                      <p:cNvPr id="150533" name="Object 5">
                        <a:extLst>
                          <a:ext uri="{FF2B5EF4-FFF2-40B4-BE49-F238E27FC236}">
                            <a16:creationId xmlns:a16="http://schemas.microsoft.com/office/drawing/2014/main" id="{99CDDFDB-7A79-41EB-B5DF-901A0733268D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1" y="4495800"/>
                        <a:ext cx="222726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4" name="Rectangle 6">
            <a:extLst>
              <a:ext uri="{FF2B5EF4-FFF2-40B4-BE49-F238E27FC236}">
                <a16:creationId xmlns:a16="http://schemas.microsoft.com/office/drawing/2014/main" id="{CD553B5C-B668-4500-9ABE-2AF76C7E1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810000"/>
            <a:ext cx="8382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Nevýhodou je, že z modelu nezískáme hodnoty sezonních výkyvů (= sezonní průměry pro jednotlivé sezony), musíme je dopočítat</a:t>
            </a:r>
          </a:p>
        </p:txBody>
      </p:sp>
      <p:sp>
        <p:nvSpPr>
          <p:cNvPr id="150535" name="Rectangle 7">
            <a:extLst>
              <a:ext uri="{FF2B5EF4-FFF2-40B4-BE49-F238E27FC236}">
                <a16:creationId xmlns:a16="http://schemas.microsoft.com/office/drawing/2014/main" id="{591AE339-F2CE-4186-8234-35D89F4F9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752600"/>
            <a:ext cx="8458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Předpokládejme aditivní model časové řady</a:t>
            </a:r>
          </a:p>
          <a:p>
            <a:pPr algn="ctr"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y</a:t>
            </a:r>
            <a:r>
              <a:rPr lang="cs-CZ" altLang="cs-CZ" sz="1600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= T</a:t>
            </a:r>
            <a:r>
              <a:rPr lang="cs-CZ" altLang="cs-CZ" sz="1600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+ S</a:t>
            </a:r>
            <a:r>
              <a:rPr lang="cs-CZ" altLang="cs-CZ" sz="1600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+ a</a:t>
            </a:r>
            <a:r>
              <a:rPr lang="cs-CZ" altLang="cs-CZ" sz="1600" baseline="-25000">
                <a:latin typeface="Verdana" panose="020B0604030504040204" pitchFamily="34" charset="0"/>
              </a:rPr>
              <a:t>t</a:t>
            </a:r>
            <a:endParaRPr lang="cs-CZ" altLang="cs-CZ" sz="1600">
              <a:latin typeface="Verdana" panose="020B0604030504040204" pitchFamily="34" charset="0"/>
            </a:endParaRPr>
          </a:p>
          <a:p>
            <a:pPr algn="just"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trend modelujeme trendovými funkcemi (přímka, parabola, ...), sezonní složku pomocí umělých nula-jedničkových proměnných</a:t>
            </a:r>
          </a:p>
          <a:p>
            <a:pPr algn="ctr">
              <a:spcBef>
                <a:spcPct val="20000"/>
              </a:spcBef>
              <a:buClrTx/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např. y</a:t>
            </a:r>
            <a:r>
              <a:rPr lang="cs-CZ" altLang="cs-CZ" sz="1600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= </a:t>
            </a:r>
            <a:r>
              <a:rPr lang="cs-CZ" altLang="cs-CZ" sz="1600">
                <a:latin typeface="Symbol" panose="05050102010706020507" pitchFamily="18" charset="2"/>
              </a:rPr>
              <a:t>b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>
                <a:latin typeface="Symbol" panose="05050102010706020507" pitchFamily="18" charset="2"/>
              </a:rPr>
              <a:t>b</a:t>
            </a:r>
            <a:r>
              <a:rPr lang="cs-CZ" altLang="cs-CZ" sz="1600" baseline="-25000">
                <a:latin typeface="Verdana" panose="020B0604030504040204" pitchFamily="34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</a:rPr>
              <a:t>t + </a:t>
            </a:r>
            <a:r>
              <a:rPr lang="cs-CZ" altLang="cs-CZ" sz="1600">
                <a:latin typeface="Symbol" panose="05050102010706020507" pitchFamily="18" charset="2"/>
              </a:rPr>
              <a:t>b</a:t>
            </a:r>
            <a:r>
              <a:rPr lang="cs-CZ" altLang="cs-CZ" sz="1600" baseline="-25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D</a:t>
            </a:r>
            <a:r>
              <a:rPr lang="cs-CZ" altLang="cs-CZ" sz="1600" baseline="-25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>
                <a:latin typeface="Symbol" panose="05050102010706020507" pitchFamily="18" charset="2"/>
              </a:rPr>
              <a:t>b</a:t>
            </a:r>
            <a:r>
              <a:rPr lang="cs-CZ" altLang="cs-CZ" sz="1600" baseline="-25000">
                <a:latin typeface="Verdana" panose="020B0604030504040204" pitchFamily="34" charset="0"/>
              </a:rPr>
              <a:t>3</a:t>
            </a:r>
            <a:r>
              <a:rPr lang="cs-CZ" altLang="cs-CZ" sz="1600">
                <a:latin typeface="Verdana" panose="020B0604030504040204" pitchFamily="34" charset="0"/>
              </a:rPr>
              <a:t>D</a:t>
            </a:r>
            <a:r>
              <a:rPr lang="cs-CZ" altLang="cs-CZ" sz="1600" baseline="-25000">
                <a:latin typeface="Verdana" panose="020B0604030504040204" pitchFamily="34" charset="0"/>
              </a:rPr>
              <a:t>3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>
                <a:latin typeface="Symbol" panose="05050102010706020507" pitchFamily="18" charset="2"/>
              </a:rPr>
              <a:t>b</a:t>
            </a:r>
            <a:r>
              <a:rPr lang="cs-CZ" altLang="cs-CZ" sz="1600" baseline="-25000">
                <a:latin typeface="Verdana" panose="020B0604030504040204" pitchFamily="34" charset="0"/>
              </a:rPr>
              <a:t>4</a:t>
            </a:r>
            <a:r>
              <a:rPr lang="cs-CZ" altLang="cs-CZ" sz="1600">
                <a:latin typeface="Verdana" panose="020B0604030504040204" pitchFamily="34" charset="0"/>
              </a:rPr>
              <a:t>D</a:t>
            </a:r>
            <a:r>
              <a:rPr lang="cs-CZ" altLang="cs-CZ" sz="1600" baseline="-25000">
                <a:latin typeface="Verdana" panose="020B0604030504040204" pitchFamily="34" charset="0"/>
              </a:rPr>
              <a:t>4 </a:t>
            </a:r>
            <a:r>
              <a:rPr lang="cs-CZ" altLang="cs-CZ" sz="1600">
                <a:latin typeface="Verdana" panose="020B0604030504040204" pitchFamily="34" charset="0"/>
              </a:rPr>
              <a:t>+ a</a:t>
            </a:r>
            <a:r>
              <a:rPr lang="cs-CZ" altLang="cs-CZ" sz="1600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,</a:t>
            </a:r>
          </a:p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je-li v modelu konstanta, je umělých proměnných vždy s-1.</a:t>
            </a:r>
          </a:p>
        </p:txBody>
      </p:sp>
      <p:sp>
        <p:nvSpPr>
          <p:cNvPr id="150536" name="Rectangle 8">
            <a:extLst>
              <a:ext uri="{FF2B5EF4-FFF2-40B4-BE49-F238E27FC236}">
                <a16:creationId xmlns:a16="http://schemas.microsoft.com/office/drawing/2014/main" id="{D8F13BF4-09DA-4770-BFA1-52A6C098E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00600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ostatní sezonní výkyvy:</a:t>
            </a:r>
          </a:p>
        </p:txBody>
      </p:sp>
      <p:graphicFrame>
        <p:nvGraphicFramePr>
          <p:cNvPr id="150537" name="Object 9">
            <a:extLst>
              <a:ext uri="{FF2B5EF4-FFF2-40B4-BE49-F238E27FC236}">
                <a16:creationId xmlns:a16="http://schemas.microsoft.com/office/drawing/2014/main" id="{B02C3A1C-EA67-431C-AB59-51F72B767CEB}"/>
              </a:ext>
            </a:extLst>
          </p:cNvPr>
          <p:cNvGraphicFramePr>
            <a:graphicFrameLocks/>
          </p:cNvGraphicFramePr>
          <p:nvPr/>
        </p:nvGraphicFramePr>
        <p:xfrm>
          <a:off x="4114800" y="4495801"/>
          <a:ext cx="89535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1" name="Rovnice" r:id="rId5" imgW="571320" imgH="228600" progId="Equation.3">
                  <p:embed/>
                </p:oleObj>
              </mc:Choice>
              <mc:Fallback>
                <p:oleObj name="Rovnice" r:id="rId5" imgW="571320" imgH="228600" progId="Equation.3">
                  <p:embed/>
                  <p:pic>
                    <p:nvPicPr>
                      <p:cNvPr id="150537" name="Object 9">
                        <a:extLst>
                          <a:ext uri="{FF2B5EF4-FFF2-40B4-BE49-F238E27FC236}">
                            <a16:creationId xmlns:a16="http://schemas.microsoft.com/office/drawing/2014/main" id="{B02C3A1C-EA67-431C-AB59-51F72B767CEB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495801"/>
                        <a:ext cx="89535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0538" name="Object 10">
            <a:extLst>
              <a:ext uri="{FF2B5EF4-FFF2-40B4-BE49-F238E27FC236}">
                <a16:creationId xmlns:a16="http://schemas.microsoft.com/office/drawing/2014/main" id="{155FF7C8-F0FA-493A-8054-A420325A3379}"/>
              </a:ext>
            </a:extLst>
          </p:cNvPr>
          <p:cNvGraphicFramePr>
            <a:graphicFrameLocks/>
          </p:cNvGraphicFramePr>
          <p:nvPr/>
        </p:nvGraphicFramePr>
        <p:xfrm>
          <a:off x="4572001" y="4800601"/>
          <a:ext cx="12557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2" name="Rovnice" r:id="rId7" imgW="838080" imgH="266400" progId="Equation.3">
                  <p:embed/>
                </p:oleObj>
              </mc:Choice>
              <mc:Fallback>
                <p:oleObj name="Rovnice" r:id="rId7" imgW="838080" imgH="266400" progId="Equation.3">
                  <p:embed/>
                  <p:pic>
                    <p:nvPicPr>
                      <p:cNvPr id="150538" name="Object 10">
                        <a:extLst>
                          <a:ext uri="{FF2B5EF4-FFF2-40B4-BE49-F238E27FC236}">
                            <a16:creationId xmlns:a16="http://schemas.microsoft.com/office/drawing/2014/main" id="{155FF7C8-F0FA-493A-8054-A420325A3379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1" y="4800601"/>
                        <a:ext cx="1255713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9" name="Rectangle 11">
            <a:extLst>
              <a:ext uri="{FF2B5EF4-FFF2-40B4-BE49-F238E27FC236}">
                <a16:creationId xmlns:a16="http://schemas.microsoft.com/office/drawing/2014/main" id="{EBC63E38-6513-4751-9843-55D5FF942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81600"/>
            <a:ext cx="4572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upravit musíme i konstantu  </a:t>
            </a:r>
            <a:r>
              <a:rPr lang="cs-CZ" altLang="cs-CZ" sz="1600">
                <a:latin typeface="Symbol" panose="05050102010706020507" pitchFamily="18" charset="2"/>
              </a:rPr>
              <a:t>b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</a:rPr>
              <a:t>:</a:t>
            </a:r>
          </a:p>
        </p:txBody>
      </p:sp>
      <p:graphicFrame>
        <p:nvGraphicFramePr>
          <p:cNvPr id="150540" name="Object 12">
            <a:extLst>
              <a:ext uri="{FF2B5EF4-FFF2-40B4-BE49-F238E27FC236}">
                <a16:creationId xmlns:a16="http://schemas.microsoft.com/office/drawing/2014/main" id="{DD4BE7C7-45B3-4F63-9E2A-57CC65953D11}"/>
              </a:ext>
            </a:extLst>
          </p:cNvPr>
          <p:cNvGraphicFramePr>
            <a:graphicFrameLocks/>
          </p:cNvGraphicFramePr>
          <p:nvPr/>
        </p:nvGraphicFramePr>
        <p:xfrm>
          <a:off x="5562600" y="5181601"/>
          <a:ext cx="126365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3" name="Rovnice" r:id="rId9" imgW="863280" imgH="253800" progId="Equation.3">
                  <p:embed/>
                </p:oleObj>
              </mc:Choice>
              <mc:Fallback>
                <p:oleObj name="Rovnice" r:id="rId9" imgW="863280" imgH="253800" progId="Equation.3">
                  <p:embed/>
                  <p:pic>
                    <p:nvPicPr>
                      <p:cNvPr id="150540" name="Object 12">
                        <a:extLst>
                          <a:ext uri="{FF2B5EF4-FFF2-40B4-BE49-F238E27FC236}">
                            <a16:creationId xmlns:a16="http://schemas.microsoft.com/office/drawing/2014/main" id="{DD4BE7C7-45B3-4F63-9E2A-57CC65953D11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181601"/>
                        <a:ext cx="1263650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41" name="Rectangle 13">
            <a:extLst>
              <a:ext uri="{FF2B5EF4-FFF2-40B4-BE49-F238E27FC236}">
                <a16:creationId xmlns:a16="http://schemas.microsoft.com/office/drawing/2014/main" id="{70E29B05-DB98-4A0E-9971-D55DA5F39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562600"/>
            <a:ext cx="4572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ostatní parametry trendu se nemění.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 autoUpdateAnimBg="0" advAuto="2000"/>
      <p:bldP spid="150532" grpId="0" build="p" autoUpdateAnimBg="0" advAuto="2000"/>
      <p:bldP spid="150534" grpId="0" build="p" autoUpdateAnimBg="0"/>
      <p:bldP spid="150535" grpId="0" autoUpdateAnimBg="0"/>
      <p:bldP spid="150536" grpId="0" build="p" autoUpdateAnimBg="0"/>
      <p:bldP spid="150539" grpId="0" build="p" autoUpdateAnimBg="0"/>
      <p:bldP spid="150541" grpId="0" build="p" autoUpdateAnimBg="0" advAuto="2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6EE29DF-1A40-437C-8BF3-993581125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7772400" cy="533400"/>
          </a:xfrm>
        </p:spPr>
        <p:txBody>
          <a:bodyPr/>
          <a:lstStyle/>
          <a:p>
            <a:pPr algn="l"/>
            <a:r>
              <a:rPr lang="cs-CZ" altLang="cs-CZ" sz="24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Boxova-Jenkinsova metodologie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AB76323-104D-4D28-BEAB-DF08CEC56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685800"/>
            <a:ext cx="8280400" cy="6096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1600">
                <a:latin typeface="Verdana" panose="020B0604030504040204" pitchFamily="34" charset="0"/>
              </a:rPr>
              <a:t>Časovou řadu chápeme jako stochastický proces, tj. v čase uspořádanou posloupnost náhodných veličin.</a:t>
            </a:r>
          </a:p>
          <a:p>
            <a:pPr marL="0" indent="0" algn="just">
              <a:lnSpc>
                <a:spcPct val="0"/>
              </a:lnSpc>
              <a:buNone/>
            </a:pPr>
            <a:endParaRPr lang="cs-CZ" altLang="cs-CZ" sz="1600" i="1">
              <a:solidFill>
                <a:srgbClr val="333399"/>
              </a:solidFill>
            </a:endParaRPr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id="{749BFDAA-E9C5-4462-B838-DBADFAE4A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581400"/>
            <a:ext cx="7924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79A55"/>
              </a:buClr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22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Základní procesy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B07C096E-538C-4C84-B7EC-09FFB5093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09800"/>
            <a:ext cx="8305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31432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5623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9814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4005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8577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3149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7721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2293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Autokorelační funkce (ACF) </a:t>
            </a:r>
            <a:r>
              <a:rPr lang="cs-CZ" altLang="cs-CZ" sz="1600">
                <a:latin typeface="Verdana" panose="020B0604030504040204" pitchFamily="34" charset="0"/>
              </a:rPr>
              <a:t>– podává informaci o síle lineární závislosti mezi veličinami 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a 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25000">
                <a:latin typeface="Verdana" panose="020B0604030504040204" pitchFamily="34" charset="0"/>
              </a:rPr>
              <a:t>t-k</a:t>
            </a:r>
            <a:r>
              <a:rPr lang="cs-CZ" altLang="cs-CZ" sz="1600">
                <a:latin typeface="Verdana" panose="020B0604030504040204" pitchFamily="34" charset="0"/>
              </a:rPr>
              <a:t>.</a:t>
            </a:r>
          </a:p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Parciální autokorelační funkce (PACF) </a:t>
            </a:r>
            <a:r>
              <a:rPr lang="cs-CZ" altLang="cs-CZ" sz="1600">
                <a:latin typeface="Verdana" panose="020B0604030504040204" pitchFamily="34" charset="0"/>
              </a:rPr>
              <a:t>– informuje o korelaci veličin 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a 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25000">
                <a:latin typeface="Verdana" panose="020B0604030504040204" pitchFamily="34" charset="0"/>
              </a:rPr>
              <a:t>t-k</a:t>
            </a:r>
            <a:r>
              <a:rPr lang="cs-CZ" altLang="cs-CZ" sz="1600">
                <a:latin typeface="Verdana" panose="020B0604030504040204" pitchFamily="34" charset="0"/>
              </a:rPr>
              <a:t> s vyloučením vlivu veličin ležících mezi nimi.</a:t>
            </a:r>
          </a:p>
        </p:txBody>
      </p:sp>
      <p:sp>
        <p:nvSpPr>
          <p:cNvPr id="14351" name="Rectangle 15">
            <a:extLst>
              <a:ext uri="{FF2B5EF4-FFF2-40B4-BE49-F238E27FC236}">
                <a16:creationId xmlns:a16="http://schemas.microsoft.com/office/drawing/2014/main" id="{D8253F52-5A22-47F2-823E-6D3E8AA8C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860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b="1" i="1">
                <a:latin typeface="Verdana" panose="020B0604030504040204" pitchFamily="34" charset="0"/>
              </a:rPr>
              <a:t>Stacionární</a:t>
            </a:r>
          </a:p>
        </p:txBody>
      </p:sp>
      <p:sp>
        <p:nvSpPr>
          <p:cNvPr id="14352" name="Rectangle 16">
            <a:extLst>
              <a:ext uri="{FF2B5EF4-FFF2-40B4-BE49-F238E27FC236}">
                <a16:creationId xmlns:a16="http://schemas.microsoft.com/office/drawing/2014/main" id="{14EA3044-E456-4709-83D0-B8FA39980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4" y="6022975"/>
            <a:ext cx="144938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b="1" i="1">
                <a:latin typeface="Verdana" panose="020B0604030504040204" pitchFamily="34" charset="0"/>
              </a:rPr>
              <a:t>Sezonní</a:t>
            </a:r>
          </a:p>
        </p:txBody>
      </p:sp>
      <p:sp>
        <p:nvSpPr>
          <p:cNvPr id="14354" name="Rectangle 18">
            <a:extLst>
              <a:ext uri="{FF2B5EF4-FFF2-40B4-BE49-F238E27FC236}">
                <a16:creationId xmlns:a16="http://schemas.microsoft.com/office/drawing/2014/main" id="{286CCC31-66DE-4534-932B-23FC68A35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145088"/>
            <a:ext cx="2286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b="1" i="1">
                <a:latin typeface="Verdana" panose="020B0604030504040204" pitchFamily="34" charset="0"/>
              </a:rPr>
              <a:t>Nestacionární</a:t>
            </a:r>
          </a:p>
        </p:txBody>
      </p:sp>
      <p:sp>
        <p:nvSpPr>
          <p:cNvPr id="14366" name="Rectangle 30">
            <a:extLst>
              <a:ext uri="{FF2B5EF4-FFF2-40B4-BE49-F238E27FC236}">
                <a16:creationId xmlns:a16="http://schemas.microsoft.com/office/drawing/2014/main" id="{E5FAE408-41CE-4F38-AAEA-D87B7C0B1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9538" y="5181600"/>
            <a:ext cx="67484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 algn="l"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25" indent="-285750" algn="l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925" indent="-228600" algn="l"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proces náhodné procházky I(</a:t>
            </a:r>
            <a:r>
              <a:rPr lang="cs-CZ" altLang="cs-CZ" sz="1400" i="1">
                <a:latin typeface="Verdana" panose="020B0604030504040204" pitchFamily="34" charset="0"/>
              </a:rPr>
              <a:t>d</a:t>
            </a:r>
            <a:r>
              <a:rPr lang="cs-CZ" altLang="cs-CZ" sz="1400">
                <a:latin typeface="Verdana" panose="020B0604030504040204" pitchFamily="34" charset="0"/>
              </a:rPr>
              <a:t>),</a:t>
            </a:r>
          </a:p>
          <a:p>
            <a:pPr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autoregresní integrované procesy klouzavých průměrů ARIMA(</a:t>
            </a:r>
            <a:r>
              <a:rPr lang="cs-CZ" altLang="cs-CZ" sz="1400" i="1">
                <a:latin typeface="Verdana" panose="020B0604030504040204" pitchFamily="34" charset="0"/>
              </a:rPr>
              <a:t>p</a:t>
            </a:r>
            <a:r>
              <a:rPr lang="cs-CZ" altLang="cs-CZ" sz="1400">
                <a:latin typeface="Verdana" panose="020B0604030504040204" pitchFamily="34" charset="0"/>
              </a:rPr>
              <a:t>,</a:t>
            </a:r>
            <a:r>
              <a:rPr lang="cs-CZ" altLang="cs-CZ" sz="1400" i="1">
                <a:latin typeface="Verdana" panose="020B0604030504040204" pitchFamily="34" charset="0"/>
              </a:rPr>
              <a:t>d</a:t>
            </a:r>
            <a:r>
              <a:rPr lang="cs-CZ" altLang="cs-CZ" sz="1400">
                <a:latin typeface="Verdana" panose="020B0604030504040204" pitchFamily="34" charset="0"/>
              </a:rPr>
              <a:t>,</a:t>
            </a:r>
            <a:r>
              <a:rPr lang="cs-CZ" altLang="cs-CZ" sz="1400" i="1">
                <a:latin typeface="Verdana" panose="020B0604030504040204" pitchFamily="34" charset="0"/>
              </a:rPr>
              <a:t>q</a:t>
            </a:r>
            <a:r>
              <a:rPr lang="cs-CZ" altLang="cs-CZ" sz="1400">
                <a:latin typeface="Verdana" panose="020B0604030504040204" pitchFamily="34" charset="0"/>
              </a:rPr>
              <a:t>).</a:t>
            </a:r>
          </a:p>
        </p:txBody>
      </p:sp>
      <p:sp>
        <p:nvSpPr>
          <p:cNvPr id="14367" name="Rectangle 31">
            <a:extLst>
              <a:ext uri="{FF2B5EF4-FFF2-40B4-BE49-F238E27FC236}">
                <a16:creationId xmlns:a16="http://schemas.microsoft.com/office/drawing/2014/main" id="{CD681155-D123-4E38-A373-EDCD90DC6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295400"/>
            <a:ext cx="5003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</a:pPr>
            <a:endParaRPr lang="cs-CZ" altLang="cs-CZ" sz="1600">
              <a:latin typeface="Verdana" panose="020B0604030504040204" pitchFamily="34" charset="0"/>
            </a:endParaRPr>
          </a:p>
          <a:p>
            <a:pPr algn="just">
              <a:lnSpc>
                <a:spcPct val="0"/>
              </a:lnSpc>
              <a:spcBef>
                <a:spcPct val="20000"/>
              </a:spcBef>
            </a:pPr>
            <a:endParaRPr lang="cs-CZ" altLang="cs-CZ" sz="1600" i="1">
              <a:solidFill>
                <a:srgbClr val="333399"/>
              </a:solidFill>
            </a:endParaRPr>
          </a:p>
        </p:txBody>
      </p:sp>
      <p:sp>
        <p:nvSpPr>
          <p:cNvPr id="14368" name="Rectangle 32">
            <a:extLst>
              <a:ext uri="{FF2B5EF4-FFF2-40B4-BE49-F238E27FC236}">
                <a16:creationId xmlns:a16="http://schemas.microsoft.com/office/drawing/2014/main" id="{E357BEF6-046A-4EB0-A525-93C6EC48F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37160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600" b="1" i="1">
                <a:latin typeface="Verdana" panose="020B0604030504040204" pitchFamily="34" charset="0"/>
              </a:rPr>
              <a:t>Stacionarita (slabá) - </a:t>
            </a:r>
            <a:r>
              <a:rPr lang="cs-CZ" altLang="cs-CZ" sz="1600" i="1">
                <a:latin typeface="Symbol" panose="05050102010706020507" pitchFamily="18" charset="2"/>
              </a:rPr>
              <a:t>m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= </a:t>
            </a:r>
            <a:r>
              <a:rPr lang="cs-CZ" altLang="cs-CZ" sz="1600" i="1">
                <a:latin typeface="Symbol" panose="05050102010706020507" pitchFamily="18" charset="2"/>
              </a:rPr>
              <a:t>m</a:t>
            </a:r>
            <a:r>
              <a:rPr lang="cs-CZ" altLang="cs-CZ" sz="1600">
                <a:latin typeface="Verdana" panose="020B0604030504040204" pitchFamily="34" charset="0"/>
              </a:rPr>
              <a:t>, 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 baseline="30000">
                <a:latin typeface="Symbol" panose="05050102010706020507" pitchFamily="18" charset="2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 = 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baseline="30000">
                <a:latin typeface="Symbol" panose="05050102010706020507" pitchFamily="18" charset="2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 pro všechna 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a kovarianční a korelační funkce závisí pouze na časové vzdálenosti náhodných veličin. </a:t>
            </a:r>
            <a:endParaRPr lang="cs-CZ" altLang="cs-CZ" sz="1600" b="1" i="1">
              <a:latin typeface="Verdana" panose="020B0604030504040204" pitchFamily="34" charset="0"/>
            </a:endParaRPr>
          </a:p>
        </p:txBody>
      </p:sp>
      <p:sp>
        <p:nvSpPr>
          <p:cNvPr id="14371" name="Rectangle 35">
            <a:extLst>
              <a:ext uri="{FF2B5EF4-FFF2-40B4-BE49-F238E27FC236}">
                <a16:creationId xmlns:a16="http://schemas.microsoft.com/office/drawing/2014/main" id="{08257A15-54C1-4674-BC79-7172F0548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038600"/>
            <a:ext cx="6019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 algn="l"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25" indent="-285750" algn="l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925" indent="-228600" algn="l"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autoregresní procesy AR</a:t>
            </a:r>
            <a:r>
              <a:rPr lang="cs-CZ" altLang="cs-CZ" sz="1400" i="1">
                <a:latin typeface="Verdana" panose="020B0604030504040204" pitchFamily="34" charset="0"/>
              </a:rPr>
              <a:t>(p</a:t>
            </a:r>
            <a:r>
              <a:rPr lang="cs-CZ" altLang="cs-CZ" sz="1400">
                <a:latin typeface="Verdana" panose="020B0604030504040204" pitchFamily="34" charset="0"/>
              </a:rPr>
              <a:t>),</a:t>
            </a:r>
          </a:p>
          <a:p>
            <a:pPr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procesy klouzavých průměrů MA(</a:t>
            </a:r>
            <a:r>
              <a:rPr lang="cs-CZ" altLang="cs-CZ" sz="1400" i="1">
                <a:latin typeface="Verdana" panose="020B0604030504040204" pitchFamily="34" charset="0"/>
              </a:rPr>
              <a:t>q</a:t>
            </a:r>
            <a:r>
              <a:rPr lang="cs-CZ" altLang="cs-CZ" sz="1400">
                <a:latin typeface="Verdana" panose="020B0604030504040204" pitchFamily="34" charset="0"/>
              </a:rPr>
              <a:t>),</a:t>
            </a:r>
          </a:p>
          <a:p>
            <a:pPr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smíšené procesy ARMA(</a:t>
            </a:r>
            <a:r>
              <a:rPr lang="cs-CZ" altLang="cs-CZ" sz="1400" i="1">
                <a:latin typeface="Verdana" panose="020B0604030504040204" pitchFamily="34" charset="0"/>
              </a:rPr>
              <a:t>p</a:t>
            </a:r>
            <a:r>
              <a:rPr lang="cs-CZ" altLang="cs-CZ" sz="1400">
                <a:latin typeface="Verdana" panose="020B0604030504040204" pitchFamily="34" charset="0"/>
              </a:rPr>
              <a:t>,</a:t>
            </a:r>
            <a:r>
              <a:rPr lang="cs-CZ" altLang="cs-CZ" sz="1400" i="1">
                <a:latin typeface="Verdana" panose="020B0604030504040204" pitchFamily="34" charset="0"/>
              </a:rPr>
              <a:t>q</a:t>
            </a:r>
            <a:r>
              <a:rPr lang="cs-CZ" altLang="cs-CZ" sz="1400">
                <a:latin typeface="Verdana" panose="020B0604030504040204" pitchFamily="34" charset="0"/>
              </a:rPr>
              <a:t>).</a:t>
            </a:r>
            <a:endParaRPr lang="cs-CZ" altLang="cs-CZ" sz="1400" i="1">
              <a:latin typeface="Verdana" panose="020B0604030504040204" pitchFamily="34" charset="0"/>
            </a:endParaRPr>
          </a:p>
        </p:txBody>
      </p:sp>
      <p:sp>
        <p:nvSpPr>
          <p:cNvPr id="14372" name="Rectangle 36">
            <a:extLst>
              <a:ext uri="{FF2B5EF4-FFF2-40B4-BE49-F238E27FC236}">
                <a16:creationId xmlns:a16="http://schemas.microsoft.com/office/drawing/2014/main" id="{34E17D43-5CB3-45E1-BC0A-8C003E6EF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6019800"/>
            <a:ext cx="6553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 algn="l"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25" indent="-285750" algn="l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925" indent="-228600" algn="l"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sezonní autoregresní integrované procesy klouzavých průměrů SARIMA(</a:t>
            </a:r>
            <a:r>
              <a:rPr lang="cs-CZ" altLang="cs-CZ" sz="1400" i="1">
                <a:latin typeface="Verdana" panose="020B0604030504040204" pitchFamily="34" charset="0"/>
              </a:rPr>
              <a:t>p</a:t>
            </a:r>
            <a:r>
              <a:rPr lang="cs-CZ" altLang="cs-CZ" sz="1400">
                <a:latin typeface="Verdana" panose="020B0604030504040204" pitchFamily="34" charset="0"/>
              </a:rPr>
              <a:t>,</a:t>
            </a:r>
            <a:r>
              <a:rPr lang="cs-CZ" altLang="cs-CZ" sz="1400" i="1">
                <a:latin typeface="Verdana" panose="020B0604030504040204" pitchFamily="34" charset="0"/>
              </a:rPr>
              <a:t>d</a:t>
            </a:r>
            <a:r>
              <a:rPr lang="cs-CZ" altLang="cs-CZ" sz="1400">
                <a:latin typeface="Verdana" panose="020B0604030504040204" pitchFamily="34" charset="0"/>
              </a:rPr>
              <a:t>,</a:t>
            </a:r>
            <a:r>
              <a:rPr lang="cs-CZ" altLang="cs-CZ" sz="1400" i="1">
                <a:latin typeface="Verdana" panose="020B0604030504040204" pitchFamily="34" charset="0"/>
              </a:rPr>
              <a:t>q</a:t>
            </a:r>
            <a:r>
              <a:rPr lang="cs-CZ" altLang="cs-CZ" sz="1400">
                <a:latin typeface="Verdana" panose="020B0604030504040204" pitchFamily="34" charset="0"/>
              </a:rPr>
              <a:t>)(</a:t>
            </a:r>
            <a:r>
              <a:rPr lang="cs-CZ" altLang="cs-CZ" sz="1400" i="1">
                <a:latin typeface="Verdana" panose="020B0604030504040204" pitchFamily="34" charset="0"/>
              </a:rPr>
              <a:t>P</a:t>
            </a:r>
            <a:r>
              <a:rPr lang="cs-CZ" altLang="cs-CZ" sz="1400">
                <a:latin typeface="Verdana" panose="020B0604030504040204" pitchFamily="34" charset="0"/>
              </a:rPr>
              <a:t>,</a:t>
            </a:r>
            <a:r>
              <a:rPr lang="cs-CZ" altLang="cs-CZ" sz="1400" i="1">
                <a:latin typeface="Verdana" panose="020B0604030504040204" pitchFamily="34" charset="0"/>
              </a:rPr>
              <a:t>D</a:t>
            </a:r>
            <a:r>
              <a:rPr lang="cs-CZ" altLang="cs-CZ" sz="1400">
                <a:latin typeface="Verdana" panose="020B0604030504040204" pitchFamily="34" charset="0"/>
              </a:rPr>
              <a:t>,</a:t>
            </a:r>
            <a:r>
              <a:rPr lang="cs-CZ" altLang="cs-CZ" sz="1400" i="1">
                <a:latin typeface="Verdana" panose="020B0604030504040204" pitchFamily="34" charset="0"/>
              </a:rPr>
              <a:t>Q</a:t>
            </a:r>
            <a:r>
              <a:rPr lang="cs-CZ" altLang="cs-CZ" sz="1400">
                <a:latin typeface="Verdana" panose="020B0604030504040204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325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825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2325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3825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78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93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8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75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75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4325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 advAuto="1000"/>
      <p:bldP spid="14348" grpId="0" autoUpdateAnimBg="0"/>
      <p:bldP spid="14350" grpId="0" autoUpdateAnimBg="0"/>
      <p:bldP spid="14351" grpId="0" autoUpdateAnimBg="0"/>
      <p:bldP spid="14352" grpId="0" autoUpdateAnimBg="0"/>
      <p:bldP spid="14354" grpId="0" autoUpdateAnimBg="0"/>
      <p:bldP spid="14366" grpId="0" build="p" autoUpdateAnimBg="0" advAuto="1000"/>
      <p:bldP spid="14367" grpId="0" build="p" autoUpdateAnimBg="0" advAuto="0"/>
      <p:bldP spid="14368" grpId="0" autoUpdateAnimBg="0"/>
      <p:bldP spid="14371" grpId="0" build="p" autoUpdateAnimBg="0" advAuto="1000"/>
      <p:bldP spid="14372" grpId="0" build="p" autoUpdateAnimBg="0" advAuto="1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CEF873C-F70F-4C40-9819-287DD3CFA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772400" cy="457200"/>
          </a:xfrm>
        </p:spPr>
        <p:txBody>
          <a:bodyPr/>
          <a:lstStyle/>
          <a:p>
            <a:pPr algn="l"/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Stacionární procesy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D6657C5E-E0B5-4EC9-B4F1-B55C88287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9050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tabLst>
                <a:tab pos="1524000" algn="l"/>
                <a:tab pos="43815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tabLst>
                <a:tab pos="1524000" algn="l"/>
                <a:tab pos="438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tabLst>
                <a:tab pos="1524000" algn="l"/>
                <a:tab pos="43815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AR(1)</a:t>
            </a:r>
            <a:r>
              <a:rPr lang="cs-CZ" altLang="cs-CZ" sz="1600">
                <a:latin typeface="Verdana" panose="020B0604030504040204" pitchFamily="34" charset="0"/>
              </a:rPr>
              <a:t>	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	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(1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endParaRPr lang="cs-CZ" altLang="cs-CZ" sz="1600" i="1" baseline="-30000">
              <a:latin typeface="Verdana" panose="020B0604030504040204" pitchFamily="34" charset="0"/>
            </a:endParaRPr>
          </a:p>
          <a:p>
            <a:pPr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AR(2)</a:t>
            </a:r>
            <a:r>
              <a:rPr lang="cs-CZ" altLang="cs-CZ" sz="1600">
                <a:latin typeface="Verdana" panose="020B0604030504040204" pitchFamily="34" charset="0"/>
              </a:rPr>
              <a:t>	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</a:rPr>
              <a:t>2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</a:t>
            </a:r>
            <a:r>
              <a:rPr lang="cs-CZ" altLang="cs-CZ" sz="1600" baseline="-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cs-CZ" altLang="cs-CZ" sz="1600">
                <a:latin typeface="Verdana" panose="020B0604030504040204" pitchFamily="34" charset="0"/>
              </a:rPr>
              <a:t>+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	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(1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>
                <a:latin typeface="Verdana" panose="020B0604030504040204" pitchFamily="34" charset="0"/>
              </a:rPr>
              <a:t> –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</a:rPr>
              <a:t>2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0525" name="Rectangle 45">
            <a:extLst>
              <a:ext uri="{FF2B5EF4-FFF2-40B4-BE49-F238E27FC236}">
                <a16:creationId xmlns:a16="http://schemas.microsoft.com/office/drawing/2014/main" id="{D317FA69-CCCD-4242-BA61-D97E32CDF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762000"/>
            <a:ext cx="381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68B3A"/>
              </a:buClr>
              <a:buFontTx/>
              <a:buChar char="•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b="1">
                <a:latin typeface="Verdana" panose="020B0604030504040204" pitchFamily="34" charset="0"/>
              </a:rPr>
              <a:t>Autoregresní procesy AR(</a:t>
            </a:r>
            <a:r>
              <a:rPr lang="cs-CZ" altLang="cs-CZ" sz="1600" b="1" i="1">
                <a:latin typeface="Verdana" panose="020B0604030504040204" pitchFamily="34" charset="0"/>
              </a:rPr>
              <a:t>p</a:t>
            </a:r>
            <a:r>
              <a:rPr lang="cs-CZ" altLang="cs-CZ" sz="1600" b="1"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20526" name="Rectangle 46">
            <a:extLst>
              <a:ext uri="{FF2B5EF4-FFF2-40B4-BE49-F238E27FC236}">
                <a16:creationId xmlns:a16="http://schemas.microsoft.com/office/drawing/2014/main" id="{9F2142E6-6343-4811-9C4C-27D5B2608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819400"/>
            <a:ext cx="632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68B3A"/>
              </a:buClr>
              <a:buFontTx/>
              <a:buChar char="•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b="1">
                <a:latin typeface="Verdana" panose="020B0604030504040204" pitchFamily="34" charset="0"/>
              </a:rPr>
              <a:t>Procesy klouzavých průměrů MA(</a:t>
            </a:r>
            <a:r>
              <a:rPr lang="cs-CZ" altLang="cs-CZ" sz="1600" b="1" i="1">
                <a:latin typeface="Verdana" panose="020B0604030504040204" pitchFamily="34" charset="0"/>
              </a:rPr>
              <a:t>q</a:t>
            </a:r>
            <a:r>
              <a:rPr lang="cs-CZ" altLang="cs-CZ" sz="1600" b="1"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20527" name="Rectangle 47">
            <a:extLst>
              <a:ext uri="{FF2B5EF4-FFF2-40B4-BE49-F238E27FC236}">
                <a16:creationId xmlns:a16="http://schemas.microsoft.com/office/drawing/2014/main" id="{FB4FF923-DE79-4D68-9C96-B7D1F0853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143000"/>
            <a:ext cx="7848600" cy="68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600" i="1">
                <a:latin typeface="Verdana" panose="020B0604030504040204" pitchFamily="34" charset="0"/>
              </a:rPr>
              <a:t>	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 … +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altLang="cs-CZ" sz="1600">
                <a:latin typeface="Verdana" panose="020B0604030504040204" pitchFamily="34" charset="0"/>
              </a:rPr>
              <a:t> </a:t>
            </a:r>
            <a:endParaRPr lang="cs-CZ" altLang="cs-CZ" sz="1600">
              <a:latin typeface="Verdana" panose="020B0604030504040204" pitchFamily="34" charset="0"/>
            </a:endParaRPr>
          </a:p>
          <a:p>
            <a:pPr>
              <a:lnSpc>
                <a:spcPct val="160000"/>
              </a:lnSpc>
            </a:pPr>
            <a:r>
              <a:rPr lang="cs-CZ" altLang="cs-CZ" sz="1600" i="1"/>
              <a:t>	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i="1" baseline="-30000">
                <a:latin typeface="Verdana" panose="020B0604030504040204" pitchFamily="34" charset="0"/>
              </a:rPr>
              <a:t>	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1 -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- ... ‑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</a:rPr>
              <a:t>p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 i="1" baseline="-300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endParaRPr lang="en-US" altLang="cs-CZ" sz="1600">
              <a:latin typeface="Verdana" panose="020B0604030504040204" pitchFamily="34" charset="0"/>
            </a:endParaRPr>
          </a:p>
        </p:txBody>
      </p:sp>
      <p:sp>
        <p:nvSpPr>
          <p:cNvPr id="20528" name="Rectangle 48">
            <a:extLst>
              <a:ext uri="{FF2B5EF4-FFF2-40B4-BE49-F238E27FC236}">
                <a16:creationId xmlns:a16="http://schemas.microsoft.com/office/drawing/2014/main" id="{36468C00-EF4F-426D-944E-3194E32B6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200400"/>
            <a:ext cx="7848600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600" i="1">
                <a:latin typeface="Verdana" panose="020B0604030504040204" pitchFamily="34" charset="0"/>
              </a:rPr>
              <a:t>	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‑ …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cs-CZ" altLang="cs-CZ" sz="1600" i="1"/>
              <a:t>	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baseline="-30000">
                <a:latin typeface="Verdana" panose="020B0604030504040204" pitchFamily="34" charset="0"/>
              </a:rPr>
              <a:t>	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1 -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- ...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endParaRPr lang="en-US" altLang="cs-CZ" sz="1600">
              <a:latin typeface="Verdana" panose="020B0604030504040204" pitchFamily="34" charset="0"/>
            </a:endParaRPr>
          </a:p>
        </p:txBody>
      </p:sp>
      <p:sp>
        <p:nvSpPr>
          <p:cNvPr id="20529" name="Rectangle 49">
            <a:extLst>
              <a:ext uri="{FF2B5EF4-FFF2-40B4-BE49-F238E27FC236}">
                <a16:creationId xmlns:a16="http://schemas.microsoft.com/office/drawing/2014/main" id="{12CB60DC-8C4F-4EBC-8C68-4C4C204FC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88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tabLst>
                <a:tab pos="1524000" algn="l"/>
                <a:tab pos="43815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tabLst>
                <a:tab pos="1524000" algn="l"/>
                <a:tab pos="438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tabLst>
                <a:tab pos="1524000" algn="l"/>
                <a:tab pos="43815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MA(1)</a:t>
            </a:r>
            <a:r>
              <a:rPr lang="cs-CZ" altLang="cs-CZ" sz="1600">
                <a:latin typeface="Verdana" panose="020B0604030504040204" pitchFamily="34" charset="0"/>
              </a:rPr>
              <a:t>	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</a:rPr>
              <a:t> 	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= 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(1 ‑ </a:t>
            </a:r>
            <a:r>
              <a:rPr lang="cs-CZ" altLang="cs-CZ" sz="1600" i="1">
                <a:latin typeface="Symbol" panose="05050102010706020507" pitchFamily="18" charset="2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endParaRPr lang="cs-CZ" altLang="cs-CZ" sz="1600" i="1" baseline="-30000">
              <a:latin typeface="Verdana" panose="020B0604030504040204" pitchFamily="34" charset="0"/>
            </a:endParaRPr>
          </a:p>
          <a:p>
            <a:pPr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MA(2)</a:t>
            </a:r>
            <a:r>
              <a:rPr lang="cs-CZ" altLang="cs-CZ" sz="1600">
                <a:latin typeface="Verdana" panose="020B0604030504040204" pitchFamily="34" charset="0"/>
              </a:rPr>
              <a:t>	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</a:rPr>
              <a:t> –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</a:rPr>
              <a:t>2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</a:t>
            </a:r>
            <a:r>
              <a:rPr lang="cs-CZ" altLang="cs-CZ" sz="1600" baseline="-30000">
                <a:latin typeface="Verdana" panose="020B0604030504040204" pitchFamily="34" charset="0"/>
              </a:rPr>
              <a:t>2</a:t>
            </a:r>
            <a:r>
              <a:rPr lang="en-US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	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= 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(1 ‑ </a:t>
            </a:r>
            <a:r>
              <a:rPr lang="cs-CZ" altLang="cs-CZ" sz="1600" i="1">
                <a:latin typeface="Symbol" panose="05050102010706020507" pitchFamily="18" charset="2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‑ </a:t>
            </a:r>
            <a:r>
              <a:rPr lang="cs-CZ" altLang="cs-CZ" sz="1600" i="1">
                <a:latin typeface="Symbol" panose="05050102010706020507" pitchFamily="18" charset="2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</a:rPr>
              <a:t>2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0530" name="Rectangle 50">
            <a:extLst>
              <a:ext uri="{FF2B5EF4-FFF2-40B4-BE49-F238E27FC236}">
                <a16:creationId xmlns:a16="http://schemas.microsoft.com/office/drawing/2014/main" id="{3EDD5449-A458-44AF-B447-0DF91D147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00600"/>
            <a:ext cx="632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68B3A"/>
              </a:buClr>
              <a:buFontTx/>
              <a:buChar char="•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b="1">
                <a:latin typeface="Verdana" panose="020B0604030504040204" pitchFamily="34" charset="0"/>
              </a:rPr>
              <a:t>Smíšené procesy ARMA(</a:t>
            </a:r>
            <a:r>
              <a:rPr lang="cs-CZ" altLang="cs-CZ" sz="1600" b="1" i="1">
                <a:latin typeface="Verdana" panose="020B0604030504040204" pitchFamily="34" charset="0"/>
              </a:rPr>
              <a:t>p</a:t>
            </a:r>
            <a:r>
              <a:rPr lang="cs-CZ" altLang="cs-CZ" sz="1600" b="1">
                <a:latin typeface="Verdana" panose="020B0604030504040204" pitchFamily="34" charset="0"/>
              </a:rPr>
              <a:t>,</a:t>
            </a:r>
            <a:r>
              <a:rPr lang="cs-CZ" altLang="cs-CZ" sz="1600" b="1" i="1">
                <a:latin typeface="Verdana" panose="020B0604030504040204" pitchFamily="34" charset="0"/>
              </a:rPr>
              <a:t>q</a:t>
            </a:r>
            <a:r>
              <a:rPr lang="cs-CZ" altLang="cs-CZ" sz="1600" b="1"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20531" name="Rectangle 51">
            <a:extLst>
              <a:ext uri="{FF2B5EF4-FFF2-40B4-BE49-F238E27FC236}">
                <a16:creationId xmlns:a16="http://schemas.microsoft.com/office/drawing/2014/main" id="{0E114400-15E2-4DCA-B784-D6C1B3BB9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181600"/>
            <a:ext cx="78486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600" i="1">
                <a:latin typeface="Verdana" panose="020B0604030504040204" pitchFamily="34" charset="0"/>
              </a:rPr>
              <a:t>	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 ... +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- ... -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</a:p>
          <a:p>
            <a:pPr>
              <a:lnSpc>
                <a:spcPct val="160000"/>
              </a:lnSpc>
            </a:pPr>
            <a:r>
              <a:rPr lang="cs-CZ" altLang="cs-CZ" sz="1600" i="1"/>
              <a:t>	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baseline="-30000">
                <a:latin typeface="Verdana" panose="020B0604030504040204" pitchFamily="34" charset="0"/>
              </a:rPr>
              <a:t>	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1 -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- ... ‑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</a:rPr>
              <a:t>p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 i="1" baseline="-30000">
                <a:latin typeface="Verdana" panose="020B0604030504040204" pitchFamily="34" charset="0"/>
              </a:rPr>
              <a:t> </a:t>
            </a:r>
          </a:p>
          <a:p>
            <a:r>
              <a:rPr lang="cs-CZ" altLang="cs-CZ" sz="1600" i="1" baseline="-30000">
                <a:latin typeface="Verdana" panose="020B0604030504040204" pitchFamily="34" charset="0"/>
              </a:rPr>
              <a:t>		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1 -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- ...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endParaRPr lang="en-US" altLang="cs-CZ" sz="1600" i="1" baseline="3000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32" name="Rectangle 52">
            <a:extLst>
              <a:ext uri="{FF2B5EF4-FFF2-40B4-BE49-F238E27FC236}">
                <a16:creationId xmlns:a16="http://schemas.microsoft.com/office/drawing/2014/main" id="{C2FC9BF2-D9A1-4016-8ACD-56B9A73AE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210300"/>
            <a:ext cx="830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tabLst>
                <a:tab pos="1524000" algn="l"/>
                <a:tab pos="43815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tabLst>
                <a:tab pos="1524000" algn="l"/>
                <a:tab pos="438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tabLst>
                <a:tab pos="1524000" algn="l"/>
                <a:tab pos="43815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ARMA(1,1)</a:t>
            </a:r>
            <a:r>
              <a:rPr lang="cs-CZ" altLang="cs-CZ" sz="1600">
                <a:latin typeface="Verdana" panose="020B0604030504040204" pitchFamily="34" charset="0"/>
              </a:rPr>
              <a:t>	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</a:rPr>
              <a:t>	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(1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= 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(1 ‑ </a:t>
            </a:r>
            <a:r>
              <a:rPr lang="cs-CZ" altLang="cs-CZ" sz="1600" i="1">
                <a:latin typeface="Symbol" panose="05050102010706020507" pitchFamily="18" charset="2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endParaRPr lang="cs-CZ" altLang="cs-CZ" sz="1600" i="1" baseline="-30000">
              <a:latin typeface="Verdana" panose="020B0604030504040204" pitchFamily="34" charset="0"/>
            </a:endParaRPr>
          </a:p>
        </p:txBody>
      </p:sp>
      <p:sp>
        <p:nvSpPr>
          <p:cNvPr id="20533" name="Rectangle 53">
            <a:extLst>
              <a:ext uri="{FF2B5EF4-FFF2-40B4-BE49-F238E27FC236}">
                <a16:creationId xmlns:a16="http://schemas.microsoft.com/office/drawing/2014/main" id="{D4B4B74A-85D0-451D-84DF-FF80F633F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389" y="476250"/>
            <a:ext cx="1368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</a:rPr>
              <a:t>j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j</a:t>
            </a:r>
            <a:r>
              <a:rPr lang="cs-CZ" altLang="cs-CZ" sz="16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altLang="cs-CZ" sz="1600" i="1" baseline="3000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3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175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675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2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2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725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225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utoUpdateAnimBg="0"/>
      <p:bldP spid="20525" grpId="0" autoUpdateAnimBg="0"/>
      <p:bldP spid="20526" grpId="0" autoUpdateAnimBg="0"/>
      <p:bldP spid="20527" grpId="0" autoUpdateAnimBg="0"/>
      <p:bldP spid="20528" grpId="0" autoUpdateAnimBg="0"/>
      <p:bldP spid="20529" grpId="0" autoUpdateAnimBg="0"/>
      <p:bldP spid="20530" grpId="0" autoUpdateAnimBg="0"/>
      <p:bldP spid="20531" grpId="0" autoUpdateAnimBg="0"/>
      <p:bldP spid="20532" grpId="0" autoUpdateAnimBg="0"/>
      <p:bldP spid="205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AF47D9B4-B037-466E-8817-38E9065A78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772400" cy="457200"/>
          </a:xfrm>
        </p:spPr>
        <p:txBody>
          <a:bodyPr/>
          <a:lstStyle/>
          <a:p>
            <a:pPr algn="l"/>
            <a:r>
              <a:rPr lang="cs-CZ" altLang="cs-CZ" sz="2000" b="1" dirty="0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Nestacionární procesy (Integrované procesy)</a:t>
            </a:r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C1673F38-CC06-4562-AAC1-7579F340B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762000"/>
            <a:ext cx="4038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68B3A"/>
              </a:buClr>
              <a:buFontTx/>
              <a:buChar char="•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b="1">
                <a:latin typeface="Verdana" panose="020B0604030504040204" pitchFamily="34" charset="0"/>
              </a:rPr>
              <a:t>Proces náhodné procházky I(</a:t>
            </a:r>
            <a:r>
              <a:rPr lang="cs-CZ" altLang="cs-CZ" sz="1600" b="1" i="1">
                <a:latin typeface="Verdana" panose="020B0604030504040204" pitchFamily="34" charset="0"/>
              </a:rPr>
              <a:t>d</a:t>
            </a:r>
            <a:r>
              <a:rPr lang="cs-CZ" altLang="cs-CZ" sz="1600" b="1"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B47AAEF0-C356-4401-A2AF-6C6CB54E8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828800"/>
            <a:ext cx="830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68B3A"/>
              </a:buClr>
              <a:buFontTx/>
              <a:buChar char="•"/>
            </a:pPr>
            <a:r>
              <a:rPr lang="cs-CZ" altLang="cs-CZ" sz="1600" b="1">
                <a:latin typeface="Verdana" panose="020B0604030504040204" pitchFamily="34" charset="0"/>
              </a:rPr>
              <a:t> Autoregresní integrované procesy klouzavých průměrů ARIMA(</a:t>
            </a:r>
            <a:r>
              <a:rPr lang="cs-CZ" altLang="cs-CZ" sz="1600" b="1" i="1">
                <a:latin typeface="Verdana" panose="020B0604030504040204" pitchFamily="34" charset="0"/>
              </a:rPr>
              <a:t>p</a:t>
            </a:r>
            <a:r>
              <a:rPr lang="cs-CZ" altLang="cs-CZ" sz="1600" b="1">
                <a:latin typeface="Verdana" panose="020B0604030504040204" pitchFamily="34" charset="0"/>
              </a:rPr>
              <a:t>,</a:t>
            </a:r>
            <a:r>
              <a:rPr lang="cs-CZ" altLang="cs-CZ" sz="1600" b="1" i="1">
                <a:latin typeface="Verdana" panose="020B0604030504040204" pitchFamily="34" charset="0"/>
              </a:rPr>
              <a:t>d</a:t>
            </a:r>
            <a:r>
              <a:rPr lang="cs-CZ" altLang="cs-CZ" sz="1600" b="1">
                <a:latin typeface="Verdana" panose="020B0604030504040204" pitchFamily="34" charset="0"/>
              </a:rPr>
              <a:t>,</a:t>
            </a:r>
            <a:r>
              <a:rPr lang="cs-CZ" altLang="cs-CZ" sz="1600" b="1" i="1">
                <a:latin typeface="Verdana" panose="020B0604030504040204" pitchFamily="34" charset="0"/>
              </a:rPr>
              <a:t>q</a:t>
            </a:r>
            <a:r>
              <a:rPr lang="cs-CZ" altLang="cs-CZ" sz="1600" b="1"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115718" name="Rectangle 6">
            <a:extLst>
              <a:ext uri="{FF2B5EF4-FFF2-40B4-BE49-F238E27FC236}">
                <a16:creationId xmlns:a16="http://schemas.microsoft.com/office/drawing/2014/main" id="{0283E57E-0E99-422C-911E-210FDFA2C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143000"/>
            <a:ext cx="784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600" i="1">
                <a:latin typeface="Verdana" panose="020B0604030504040204" pitchFamily="34" charset="0"/>
              </a:rPr>
              <a:t>	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	(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1 -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endParaRPr lang="en-US" altLang="cs-CZ" sz="1600" i="1" baseline="-3000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5719" name="Rectangle 7">
            <a:extLst>
              <a:ext uri="{FF2B5EF4-FFF2-40B4-BE49-F238E27FC236}">
                <a16:creationId xmlns:a16="http://schemas.microsoft.com/office/drawing/2014/main" id="{B49439AF-FA04-4948-A39A-E9984FFBD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286000"/>
            <a:ext cx="7848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600" i="1">
                <a:latin typeface="Verdana" panose="020B0604030504040204" pitchFamily="34" charset="0"/>
              </a:rPr>
              <a:t>	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>
                <a:latin typeface="Verdana" panose="020B0604030504040204" pitchFamily="34" charset="0"/>
              </a:rPr>
              <a:t>(1 -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  <a:r>
              <a:rPr lang="cs-CZ" altLang="cs-CZ" sz="1600" i="1" baseline="30000">
                <a:latin typeface="Verdana" panose="020B0604030504040204" pitchFamily="34" charset="0"/>
              </a:rPr>
              <a:t>d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altLang="cs-CZ" sz="1600" i="1" baseline="3000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5721" name="Rectangle 9">
            <a:extLst>
              <a:ext uri="{FF2B5EF4-FFF2-40B4-BE49-F238E27FC236}">
                <a16:creationId xmlns:a16="http://schemas.microsoft.com/office/drawing/2014/main" id="{964DCACD-048D-4A05-86E8-DADA3E8EE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429000"/>
            <a:ext cx="8458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68B3A"/>
              </a:buClr>
              <a:buFontTx/>
              <a:buChar char="•"/>
            </a:pPr>
            <a:r>
              <a:rPr lang="cs-CZ" altLang="cs-CZ" sz="1600" b="1">
                <a:latin typeface="Verdana" panose="020B0604030504040204" pitchFamily="34" charset="0"/>
              </a:rPr>
              <a:t>Sezonní autoregresní integrované procesy klouzavých průměrů SARIMA(</a:t>
            </a:r>
            <a:r>
              <a:rPr lang="cs-CZ" altLang="cs-CZ" sz="1600" b="1" i="1">
                <a:latin typeface="Verdana" panose="020B0604030504040204" pitchFamily="34" charset="0"/>
              </a:rPr>
              <a:t>p</a:t>
            </a:r>
            <a:r>
              <a:rPr lang="cs-CZ" altLang="cs-CZ" sz="1600" b="1">
                <a:latin typeface="Verdana" panose="020B0604030504040204" pitchFamily="34" charset="0"/>
              </a:rPr>
              <a:t>,</a:t>
            </a:r>
            <a:r>
              <a:rPr lang="cs-CZ" altLang="cs-CZ" sz="1600" b="1" i="1">
                <a:latin typeface="Verdana" panose="020B0604030504040204" pitchFamily="34" charset="0"/>
              </a:rPr>
              <a:t>d</a:t>
            </a:r>
            <a:r>
              <a:rPr lang="cs-CZ" altLang="cs-CZ" sz="1600" b="1">
                <a:latin typeface="Verdana" panose="020B0604030504040204" pitchFamily="34" charset="0"/>
              </a:rPr>
              <a:t>,</a:t>
            </a:r>
            <a:r>
              <a:rPr lang="cs-CZ" altLang="cs-CZ" sz="1600" b="1" i="1">
                <a:latin typeface="Verdana" panose="020B0604030504040204" pitchFamily="34" charset="0"/>
              </a:rPr>
              <a:t>q</a:t>
            </a:r>
            <a:r>
              <a:rPr lang="cs-CZ" altLang="cs-CZ" sz="1600" b="1">
                <a:latin typeface="Verdana" panose="020B0604030504040204" pitchFamily="34" charset="0"/>
              </a:rPr>
              <a:t>)(</a:t>
            </a:r>
            <a:r>
              <a:rPr lang="cs-CZ" altLang="cs-CZ" sz="1600" b="1" i="1">
                <a:latin typeface="Verdana" panose="020B0604030504040204" pitchFamily="34" charset="0"/>
              </a:rPr>
              <a:t>P</a:t>
            </a:r>
            <a:r>
              <a:rPr lang="cs-CZ" altLang="cs-CZ" sz="1600" b="1">
                <a:latin typeface="Verdana" panose="020B0604030504040204" pitchFamily="34" charset="0"/>
              </a:rPr>
              <a:t>,</a:t>
            </a:r>
            <a:r>
              <a:rPr lang="cs-CZ" altLang="cs-CZ" sz="1600" b="1" i="1">
                <a:latin typeface="Verdana" panose="020B0604030504040204" pitchFamily="34" charset="0"/>
              </a:rPr>
              <a:t>D</a:t>
            </a:r>
            <a:r>
              <a:rPr lang="cs-CZ" altLang="cs-CZ" sz="1600" b="1">
                <a:latin typeface="Verdana" panose="020B0604030504040204" pitchFamily="34" charset="0"/>
              </a:rPr>
              <a:t>,</a:t>
            </a:r>
            <a:r>
              <a:rPr lang="cs-CZ" altLang="cs-CZ" sz="1600" b="1" i="1">
                <a:latin typeface="Verdana" panose="020B0604030504040204" pitchFamily="34" charset="0"/>
              </a:rPr>
              <a:t>Q</a:t>
            </a:r>
            <a:r>
              <a:rPr lang="cs-CZ" altLang="cs-CZ" sz="1600" b="1"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115722" name="Rectangle 10">
            <a:extLst>
              <a:ext uri="{FF2B5EF4-FFF2-40B4-BE49-F238E27FC236}">
                <a16:creationId xmlns:a16="http://schemas.microsoft.com/office/drawing/2014/main" id="{860C8284-A492-446F-8D04-CA3630E07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038600"/>
            <a:ext cx="78486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15240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tabLst>
                <a:tab pos="15240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tabLst>
                <a:tab pos="15240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tabLst>
                <a:tab pos="15240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tabLst>
                <a:tab pos="15240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1600" i="1">
                <a:latin typeface="Verdana" panose="020B0604030504040204" pitchFamily="34" charset="0"/>
              </a:rPr>
              <a:t>	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Symbol" panose="05050102010706020507" pitchFamily="18" charset="2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</a:rPr>
              <a:t>s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>
                <a:latin typeface="Verdana" panose="020B0604030504040204" pitchFamily="34" charset="0"/>
              </a:rPr>
              <a:t>(1 -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  <a:r>
              <a:rPr lang="cs-CZ" altLang="cs-CZ" sz="1600" i="1" baseline="30000">
                <a:latin typeface="Verdana" panose="020B0604030504040204" pitchFamily="34" charset="0"/>
              </a:rPr>
              <a:t>d</a:t>
            </a:r>
            <a:r>
              <a:rPr lang="cs-CZ" altLang="cs-CZ" sz="1600">
                <a:latin typeface="Verdana" panose="020B0604030504040204" pitchFamily="34" charset="0"/>
              </a:rPr>
              <a:t>(1 -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</a:rPr>
              <a:t>s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  <a:r>
              <a:rPr lang="cs-CZ" altLang="cs-CZ" sz="1600" i="1" baseline="30000">
                <a:latin typeface="Verdana" panose="020B0604030504040204" pitchFamily="34" charset="0"/>
              </a:rPr>
              <a:t>D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Symbol" panose="05050102010706020507" pitchFamily="18" charset="2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</a:rPr>
              <a:t>s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cs-CZ" altLang="cs-CZ" sz="1600" i="1" baseline="30000">
              <a:latin typeface="Verdana" panose="020B0604030504040204" pitchFamily="34" charset="0"/>
            </a:endParaRPr>
          </a:p>
          <a:p>
            <a:pPr>
              <a:lnSpc>
                <a:spcPct val="160000"/>
              </a:lnSpc>
            </a:pPr>
            <a:r>
              <a:rPr lang="cs-CZ" altLang="cs-CZ" sz="1600" i="1" baseline="-30000">
                <a:latin typeface="Verdana" panose="020B0604030504040204" pitchFamily="34" charset="0"/>
              </a:rPr>
              <a:t>              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1 -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- ... ‑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</a:rPr>
              <a:t>p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cs-CZ" altLang="cs-CZ" sz="1600" i="1" baseline="30000">
                <a:latin typeface="Verdana" panose="020B0604030504040204" pitchFamily="34" charset="0"/>
              </a:rPr>
              <a:t>	</a:t>
            </a:r>
            <a:r>
              <a:rPr lang="cs-CZ" altLang="cs-CZ" sz="1600" i="1" baseline="-300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1 -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- ... ‑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</a:rPr>
              <a:t> </a:t>
            </a:r>
          </a:p>
          <a:p>
            <a:r>
              <a:rPr lang="cs-CZ" altLang="cs-CZ" sz="1600" i="1" baseline="-30000">
                <a:latin typeface="Verdana" panose="020B0604030504040204" pitchFamily="34" charset="0"/>
              </a:rPr>
              <a:t>              </a:t>
            </a:r>
            <a:r>
              <a:rPr lang="cs-CZ" altLang="cs-CZ" sz="1600" i="1">
                <a:latin typeface="Symbol" panose="05050102010706020507" pitchFamily="18" charset="2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</a:rPr>
              <a:t>s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1 - </a:t>
            </a:r>
            <a:r>
              <a:rPr lang="cs-CZ" altLang="cs-CZ" sz="1600" i="1">
                <a:latin typeface="Symbol" panose="05050102010706020507" pitchFamily="18" charset="2"/>
              </a:rPr>
              <a:t>F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</a:rPr>
              <a:t>s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- ... ‑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cs-CZ" altLang="cs-CZ" sz="1600" i="1">
                <a:latin typeface="Symbol" panose="05050102010706020507" pitchFamily="18" charset="2"/>
              </a:rPr>
              <a:t>F</a:t>
            </a:r>
            <a:r>
              <a:rPr lang="cs-CZ" altLang="cs-CZ" sz="1600" i="1" baseline="-30000">
                <a:latin typeface="Verdana" panose="020B0604030504040204" pitchFamily="34" charset="0"/>
              </a:rPr>
              <a:t>P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</a:rPr>
              <a:t>Ps</a:t>
            </a:r>
            <a:r>
              <a:rPr lang="cs-CZ" altLang="cs-CZ" sz="1600" i="1" baseline="-30000">
                <a:latin typeface="Verdana" panose="020B0604030504040204" pitchFamily="34" charset="0"/>
              </a:rPr>
              <a:t>	 </a:t>
            </a:r>
            <a:r>
              <a:rPr lang="cs-CZ" altLang="cs-CZ" sz="1600" i="1">
                <a:latin typeface="Symbol" panose="05050102010706020507" pitchFamily="18" charset="2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</a:rPr>
              <a:t>s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1 - </a:t>
            </a:r>
            <a:r>
              <a:rPr lang="cs-CZ" altLang="cs-CZ" sz="1600" i="1">
                <a:latin typeface="Symbol" panose="05050102010706020507" pitchFamily="18" charset="2"/>
              </a:rPr>
              <a:t>Q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</a:rPr>
              <a:t>s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- ... ‑ </a:t>
            </a:r>
            <a:r>
              <a:rPr lang="cs-CZ" altLang="cs-CZ" sz="1600" i="1">
                <a:latin typeface="Symbol" panose="05050102010706020507" pitchFamily="18" charset="2"/>
              </a:rPr>
              <a:t>Q</a:t>
            </a:r>
            <a:r>
              <a:rPr lang="cs-CZ" altLang="cs-CZ" sz="1600" i="1" baseline="-30000">
                <a:latin typeface="Verdana" panose="020B0604030504040204" pitchFamily="34" charset="0"/>
              </a:rPr>
              <a:t>Q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B</a:t>
            </a:r>
            <a:r>
              <a:rPr lang="cs-CZ" altLang="cs-CZ" sz="1600" i="1" baseline="30000">
                <a:latin typeface="Verdana" panose="020B0604030504040204" pitchFamily="34" charset="0"/>
              </a:rPr>
              <a:t>Qs</a:t>
            </a:r>
            <a:endParaRPr lang="en-US" altLang="cs-CZ" sz="1600" i="1" baseline="30000">
              <a:latin typeface="Verdana" panose="020B0604030504040204" pitchFamily="34" charset="0"/>
            </a:endParaRPr>
          </a:p>
        </p:txBody>
      </p:sp>
      <p:sp>
        <p:nvSpPr>
          <p:cNvPr id="115723" name="Rectangle 11">
            <a:extLst>
              <a:ext uri="{FF2B5EF4-FFF2-40B4-BE49-F238E27FC236}">
                <a16:creationId xmlns:a16="http://schemas.microsoft.com/office/drawing/2014/main" id="{3CCE51F4-D086-4835-ACBE-208B43E2C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3340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tabLst>
                <a:tab pos="1524000" algn="l"/>
                <a:tab pos="43815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tabLst>
                <a:tab pos="1524000" algn="l"/>
                <a:tab pos="4381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tabLst>
                <a:tab pos="1524000" algn="l"/>
                <a:tab pos="43815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524000" algn="l"/>
                <a:tab pos="43815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Clr>
                <a:srgbClr val="F68B3A"/>
              </a:buClr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Sezonní a nesezonní diference</a:t>
            </a:r>
            <a:endParaRPr lang="cs-CZ" altLang="cs-CZ" sz="1600" i="1" baseline="-30000">
              <a:latin typeface="Verdana" panose="020B0604030504040204" pitchFamily="34" charset="0"/>
            </a:endParaRPr>
          </a:p>
        </p:txBody>
      </p:sp>
      <p:sp>
        <p:nvSpPr>
          <p:cNvPr id="115724" name="Rectangle 12">
            <a:extLst>
              <a:ext uri="{FF2B5EF4-FFF2-40B4-BE49-F238E27FC236}">
                <a16:creationId xmlns:a16="http://schemas.microsoft.com/office/drawing/2014/main" id="{3F09A7C6-B75E-4F86-938A-9F3698280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8956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Sezonní procesy</a:t>
            </a:r>
          </a:p>
        </p:txBody>
      </p:sp>
      <p:sp>
        <p:nvSpPr>
          <p:cNvPr id="115725" name="Rectangle 13">
            <a:extLst>
              <a:ext uri="{FF2B5EF4-FFF2-40B4-BE49-F238E27FC236}">
                <a16:creationId xmlns:a16="http://schemas.microsoft.com/office/drawing/2014/main" id="{DA4DFE29-908E-4120-AD6E-7ADC3F85E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638801"/>
            <a:ext cx="80772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  <a:tab pos="4191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cs-CZ" altLang="cs-CZ" sz="1600">
                <a:latin typeface="Verdana" panose="020B0604030504040204" pitchFamily="34" charset="0"/>
              </a:rPr>
              <a:t>(1 – </a:t>
            </a:r>
            <a:r>
              <a:rPr lang="cs-CZ" altLang="cs-CZ" sz="1600" i="1">
                <a:latin typeface="Verdana" panose="020B0604030504040204" pitchFamily="34" charset="0"/>
              </a:rPr>
              <a:t>B</a:t>
            </a:r>
            <a:r>
              <a:rPr lang="cs-CZ" altLang="cs-CZ" sz="1600" baseline="30000">
                <a:latin typeface="Verdana" panose="020B0604030504040204" pitchFamily="34" charset="0"/>
              </a:rPr>
              <a:t>4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= </a:t>
            </a:r>
            <a:r>
              <a:rPr lang="cs-CZ" altLang="cs-CZ" sz="1600" i="1">
                <a:latin typeface="Verdana" panose="020B0604030504040204" pitchFamily="34" charset="0"/>
              </a:rPr>
              <a:t>a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</a:p>
          <a:p>
            <a:pPr algn="just"/>
            <a:r>
              <a:rPr lang="cs-CZ" altLang="cs-CZ" sz="1600">
                <a:latin typeface="Verdana" panose="020B0604030504040204" pitchFamily="34" charset="0"/>
              </a:rPr>
              <a:t>(1 – </a:t>
            </a:r>
            <a:r>
              <a:rPr lang="cs-CZ" altLang="cs-CZ" sz="1600" i="1">
                <a:latin typeface="Verdana" panose="020B0604030504040204" pitchFamily="34" charset="0"/>
              </a:rPr>
              <a:t>B</a:t>
            </a:r>
            <a:r>
              <a:rPr lang="cs-CZ" altLang="cs-CZ" sz="1600" baseline="30000">
                <a:latin typeface="Verdana" panose="020B0604030504040204" pitchFamily="34" charset="0"/>
              </a:rPr>
              <a:t>4</a:t>
            </a:r>
            <a:r>
              <a:rPr lang="cs-CZ" altLang="cs-CZ" sz="1600">
                <a:latin typeface="Verdana" panose="020B0604030504040204" pitchFamily="34" charset="0"/>
              </a:rPr>
              <a:t>) = (1 – </a:t>
            </a:r>
            <a:r>
              <a:rPr lang="cs-CZ" altLang="cs-CZ" sz="1600" i="1">
                <a:latin typeface="Verdana" panose="020B0604030504040204" pitchFamily="34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</a:rPr>
              <a:t>)(1 + </a:t>
            </a:r>
            <a:r>
              <a:rPr lang="cs-CZ" altLang="cs-CZ" sz="1600" i="1">
                <a:latin typeface="Verdana" panose="020B0604030504040204" pitchFamily="34" charset="0"/>
              </a:rPr>
              <a:t>B</a:t>
            </a:r>
            <a:r>
              <a:rPr lang="cs-CZ" altLang="cs-CZ" sz="1600">
                <a:latin typeface="Verdana" panose="020B0604030504040204" pitchFamily="34" charset="0"/>
              </a:rPr>
              <a:t>)(1 + </a:t>
            </a:r>
            <a:r>
              <a:rPr lang="cs-CZ" altLang="cs-CZ" sz="1600" i="1">
                <a:latin typeface="Verdana" panose="020B0604030504040204" pitchFamily="34" charset="0"/>
              </a:rPr>
              <a:t>iB</a:t>
            </a:r>
            <a:r>
              <a:rPr lang="cs-CZ" altLang="cs-CZ" sz="1600">
                <a:latin typeface="Verdana" panose="020B0604030504040204" pitchFamily="34" charset="0"/>
              </a:rPr>
              <a:t>)(1 – </a:t>
            </a:r>
            <a:r>
              <a:rPr lang="cs-CZ" altLang="cs-CZ" sz="1600" i="1">
                <a:latin typeface="Verdana" panose="020B0604030504040204" pitchFamily="34" charset="0"/>
              </a:rPr>
              <a:t>iB</a:t>
            </a:r>
            <a:r>
              <a:rPr lang="cs-CZ" altLang="cs-CZ" sz="1600">
                <a:latin typeface="Verdana" panose="020B0604030504040204" pitchFamily="34" charset="0"/>
              </a:rPr>
              <a:t>) = 0</a:t>
            </a:r>
          </a:p>
          <a:p>
            <a:pPr algn="just"/>
            <a:r>
              <a:rPr lang="cs-CZ" altLang="cs-CZ" sz="1400">
                <a:latin typeface="Verdana" panose="020B0604030504040204" pitchFamily="34" charset="0"/>
                <a:sym typeface="Symbol" panose="05050102010706020507" pitchFamily="18" charset="2"/>
              </a:rPr>
              <a:t> </a:t>
            </a:r>
            <a:r>
              <a:rPr lang="cs-CZ" altLang="cs-CZ" sz="1400">
                <a:latin typeface="Verdana" panose="020B0604030504040204" pitchFamily="34" charset="0"/>
              </a:rPr>
              <a:t>sezonní diference v sobě obsahuje i nesezonní diferenci, pokud použijeme obě zárověň, mohli bychom časovou řadu přediferencovat</a:t>
            </a:r>
            <a:endParaRPr lang="en-US" altLang="cs-CZ" sz="14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425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05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utoUpdateAnimBg="0"/>
      <p:bldP spid="115717" grpId="0" autoUpdateAnimBg="0"/>
      <p:bldP spid="115718" grpId="0" autoUpdateAnimBg="0"/>
      <p:bldP spid="115719" grpId="0" autoUpdateAnimBg="0"/>
      <p:bldP spid="115721" grpId="0" autoUpdateAnimBg="0"/>
      <p:bldP spid="115722" grpId="0" autoUpdateAnimBg="0"/>
      <p:bldP spid="115723" grpId="0" autoUpdateAnimBg="0"/>
      <p:bldP spid="115724" grpId="0" autoUpdateAnimBg="0"/>
      <p:bldP spid="11572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>
            <a:extLst>
              <a:ext uri="{FF2B5EF4-FFF2-40B4-BE49-F238E27FC236}">
                <a16:creationId xmlns:a16="http://schemas.microsoft.com/office/drawing/2014/main" id="{7E347B8D-CCC6-4A40-8A4B-C4DAD32BB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1196975"/>
            <a:ext cx="80645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3675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None/>
            </a:pP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1. Transformace časové řady</a:t>
            </a:r>
          </a:p>
          <a:p>
            <a:pPr algn="just">
              <a:lnSpc>
                <a:spcPct val="50000"/>
              </a:lnSpc>
              <a:buFontTx/>
              <a:buNone/>
            </a:pPr>
            <a:endParaRPr lang="cs-CZ" altLang="cs-CZ" sz="1600">
              <a:latin typeface="Verdana" panose="020B0604030504040204" pitchFamily="34" charset="0"/>
            </a:endParaRPr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988CADDD-5211-4F07-BC1D-F63BD0B58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7850" y="476251"/>
            <a:ext cx="7772400" cy="442913"/>
          </a:xfrm>
        </p:spPr>
        <p:txBody>
          <a:bodyPr/>
          <a:lstStyle/>
          <a:p>
            <a:pPr algn="l"/>
            <a:r>
              <a:rPr lang="cs-CZ" altLang="cs-CZ" sz="24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Výstavba modelů ARIMA</a:t>
            </a:r>
          </a:p>
        </p:txBody>
      </p:sp>
      <p:sp>
        <p:nvSpPr>
          <p:cNvPr id="118793" name="Rectangle 9">
            <a:extLst>
              <a:ext uri="{FF2B5EF4-FFF2-40B4-BE49-F238E27FC236}">
                <a16:creationId xmlns:a16="http://schemas.microsoft.com/office/drawing/2014/main" id="{928161DD-2304-4C3A-A0B6-146790E76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3141663"/>
            <a:ext cx="85693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2. Stacionarizace časové řady - určení řádu diferencování</a:t>
            </a:r>
          </a:p>
        </p:txBody>
      </p:sp>
      <p:sp>
        <p:nvSpPr>
          <p:cNvPr id="118801" name="Rectangle 17">
            <a:extLst>
              <a:ext uri="{FF2B5EF4-FFF2-40B4-BE49-F238E27FC236}">
                <a16:creationId xmlns:a16="http://schemas.microsoft.com/office/drawing/2014/main" id="{0F620D98-F620-4BAC-9E6A-21F4C0494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1700213"/>
            <a:ext cx="8208963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3675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Provádí se v případě, kdy jsou generující procesy nestacionární z hlediska rozptylu jednotlivých náhodných veličin. U ekonomických časových řad nejčastěji volíme logaritmickou transformaci.</a:t>
            </a:r>
          </a:p>
          <a:p>
            <a:pPr algn="just">
              <a:lnSpc>
                <a:spcPct val="50000"/>
              </a:lnSpc>
              <a:buFontTx/>
              <a:buNone/>
            </a:pPr>
            <a:endParaRPr lang="cs-CZ" altLang="cs-CZ" sz="1600">
              <a:latin typeface="Verdana" panose="020B0604030504040204" pitchFamily="34" charset="0"/>
            </a:endParaRPr>
          </a:p>
        </p:txBody>
      </p:sp>
      <p:sp>
        <p:nvSpPr>
          <p:cNvPr id="118802" name="Rectangle 18">
            <a:extLst>
              <a:ext uri="{FF2B5EF4-FFF2-40B4-BE49-F238E27FC236}">
                <a16:creationId xmlns:a16="http://schemas.microsoft.com/office/drawing/2014/main" id="{EDB934D0-5559-4D2F-A55D-FB8CE7284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5650" y="3716339"/>
            <a:ext cx="86423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r>
              <a:rPr lang="cs-CZ" altLang="cs-CZ" sz="1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Autokorelační funkce</a:t>
            </a:r>
          </a:p>
        </p:txBody>
      </p:sp>
      <p:sp>
        <p:nvSpPr>
          <p:cNvPr id="118808" name="Rectangle 24">
            <a:extLst>
              <a:ext uri="{FF2B5EF4-FFF2-40B4-BE49-F238E27FC236}">
                <a16:creationId xmlns:a16="http://schemas.microsoft.com/office/drawing/2014/main" id="{34A7DE31-FFF5-4E9D-8706-10CC3E9F0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4149725"/>
            <a:ext cx="8208963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Subjektivní posouzení grafu - pokud je první hodnota autokorelační funkce blízká jedné a ostatní hodnoty klesají pomalu, přibližně lineárně, je vhodné provést diferencování časové řady.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/>
      <p:bldP spid="118793" grpId="0" autoUpdateAnimBg="0"/>
      <p:bldP spid="118801" grpId="0"/>
      <p:bldP spid="118802" grpId="0"/>
      <p:bldP spid="11880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D31F8B4-DF90-43C6-A61A-E12DB0E3B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772400" cy="533400"/>
          </a:xfrm>
        </p:spPr>
        <p:txBody>
          <a:bodyPr/>
          <a:lstStyle/>
          <a:p>
            <a:pPr algn="l"/>
            <a:r>
              <a:rPr lang="cs-CZ" altLang="cs-CZ" sz="24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Ekonomické časové řady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08D390D-24F8-40FB-A761-08F79865B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685800"/>
            <a:ext cx="8280400" cy="8382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1600" b="1">
                <a:latin typeface="Verdana" panose="020B0604030504040204" pitchFamily="34" charset="0"/>
              </a:rPr>
              <a:t>Ekonomická časová řada</a:t>
            </a:r>
            <a:r>
              <a:rPr lang="cs-CZ" altLang="cs-CZ" sz="1600">
                <a:solidFill>
                  <a:srgbClr val="333399"/>
                </a:solidFill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je řada hodnot jistého věcně a prostorově vymezeného ukazatele, která je uspořádána v čase směrem od minulosti do přítomnosti.</a:t>
            </a:r>
          </a:p>
          <a:p>
            <a:pPr marL="0" indent="0" algn="just">
              <a:lnSpc>
                <a:spcPct val="0"/>
              </a:lnSpc>
              <a:buNone/>
            </a:pPr>
            <a:endParaRPr lang="cs-CZ" altLang="cs-CZ" sz="1600" i="1">
              <a:solidFill>
                <a:srgbClr val="333399"/>
              </a:solidFill>
            </a:endParaRP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EACF0D41-2E29-41F8-B106-D4D0DB310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33600"/>
            <a:ext cx="7924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79A55"/>
              </a:buClr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podle rozhodného časového období</a:t>
            </a: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768998EE-342B-4013-98A3-F868535E2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048000"/>
            <a:ext cx="1676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okamžikov</a:t>
            </a:r>
            <a:r>
              <a:rPr lang="cs-CZ" altLang="cs-CZ" sz="1600">
                <a:latin typeface="Verdana" panose="020B0604030504040204" pitchFamily="34" charset="0"/>
              </a:rPr>
              <a:t>é</a:t>
            </a: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524F587B-2B08-43C4-A176-31287C65F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752600"/>
            <a:ext cx="8280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FontTx/>
              <a:buNone/>
            </a:pPr>
            <a:r>
              <a:rPr lang="cs-CZ" altLang="cs-CZ" sz="1800">
                <a:solidFill>
                  <a:srgbClr val="F68B3A"/>
                </a:solidFill>
                <a:latin typeface="Verdana" panose="020B0604030504040204" pitchFamily="34" charset="0"/>
              </a:rPr>
              <a:t>Třídění časových řad</a:t>
            </a:r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id="{2E0577B0-2125-4034-BFD0-5DE9C6D9B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514600"/>
            <a:ext cx="17081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intervalové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id="{82B42C7A-EEDE-4A85-8FC7-9BD647056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962400"/>
            <a:ext cx="7924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79A55"/>
              </a:buClr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podle periodicity sledování ukazatele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F4C3C737-918A-49D7-9A5E-AA6614630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638800"/>
            <a:ext cx="7924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79A55"/>
              </a:buClr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podle druhu ukazatele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66A58C40-1C45-4AD2-BF0D-F32C7C1FD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4306888"/>
            <a:ext cx="17843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dlouhodobé</a:t>
            </a:r>
          </a:p>
        </p:txBody>
      </p:sp>
      <p:sp>
        <p:nvSpPr>
          <p:cNvPr id="14351" name="Rectangle 15">
            <a:extLst>
              <a:ext uri="{FF2B5EF4-FFF2-40B4-BE49-F238E27FC236}">
                <a16:creationId xmlns:a16="http://schemas.microsoft.com/office/drawing/2014/main" id="{7D6DE7C7-58E3-49A6-9DE2-DB1028CB4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4687888"/>
            <a:ext cx="1676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krátkodobé</a:t>
            </a:r>
          </a:p>
        </p:txBody>
      </p:sp>
      <p:sp>
        <p:nvSpPr>
          <p:cNvPr id="14352" name="Rectangle 16">
            <a:extLst>
              <a:ext uri="{FF2B5EF4-FFF2-40B4-BE49-F238E27FC236}">
                <a16:creationId xmlns:a16="http://schemas.microsoft.com/office/drawing/2014/main" id="{D77A42D3-7FB5-4F4E-BEA1-8AF2DAD8B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6022975"/>
            <a:ext cx="25463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absolutních hodnot</a:t>
            </a:r>
          </a:p>
        </p:txBody>
      </p:sp>
      <p:sp>
        <p:nvSpPr>
          <p:cNvPr id="14353" name="Rectangle 17">
            <a:extLst>
              <a:ext uri="{FF2B5EF4-FFF2-40B4-BE49-F238E27FC236}">
                <a16:creationId xmlns:a16="http://schemas.microsoft.com/office/drawing/2014/main" id="{319DB00E-1E2B-4881-989C-E1211E2FB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6324600"/>
            <a:ext cx="33083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odvozených charakteristik 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sp>
        <p:nvSpPr>
          <p:cNvPr id="14354" name="Rectangle 18">
            <a:extLst>
              <a:ext uri="{FF2B5EF4-FFF2-40B4-BE49-F238E27FC236}">
                <a16:creationId xmlns:a16="http://schemas.microsoft.com/office/drawing/2014/main" id="{492BF41E-7BBA-4C19-8A17-934BFB64D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5813" y="5065713"/>
            <a:ext cx="2286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vysokofrekvenční</a:t>
            </a:r>
          </a:p>
        </p:txBody>
      </p:sp>
      <p:sp>
        <p:nvSpPr>
          <p:cNvPr id="14362" name="Rectangle 26">
            <a:extLst>
              <a:ext uri="{FF2B5EF4-FFF2-40B4-BE49-F238E27FC236}">
                <a16:creationId xmlns:a16="http://schemas.microsoft.com/office/drawing/2014/main" id="{9FA2337E-2EAD-4399-8CB5-EBCB78019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551113"/>
            <a:ext cx="6477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25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925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ts val="338"/>
              </a:spcBef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jsou řadou ukazatele, jehož hodnoty závisí na délce časového intervalu sledování,</a:t>
            </a:r>
          </a:p>
          <a:p>
            <a:pPr algn="just">
              <a:lnSpc>
                <a:spcPct val="0"/>
              </a:lnSpc>
              <a:spcBef>
                <a:spcPts val="338"/>
              </a:spcBef>
            </a:pPr>
            <a:endParaRPr lang="cs-CZ" altLang="cs-CZ" sz="1400">
              <a:latin typeface="Verdana" panose="020B0604030504040204" pitchFamily="34" charset="0"/>
            </a:endParaRPr>
          </a:p>
        </p:txBody>
      </p:sp>
      <p:sp>
        <p:nvSpPr>
          <p:cNvPr id="14363" name="Rectangle 27">
            <a:extLst>
              <a:ext uri="{FF2B5EF4-FFF2-40B4-BE49-F238E27FC236}">
                <a16:creationId xmlns:a16="http://schemas.microsoft.com/office/drawing/2014/main" id="{D6BC9009-01D1-4E72-9FEF-3E6716A8A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051175"/>
            <a:ext cx="6553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25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925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jsou řadou ukazatele, který se vztahuje k jistému časovému okamžiku, hodnota takového ukazatele nezávisí na délce časového intervalu sledování. </a:t>
            </a:r>
          </a:p>
        </p:txBody>
      </p:sp>
      <p:sp>
        <p:nvSpPr>
          <p:cNvPr id="14364" name="Rectangle 28">
            <a:extLst>
              <a:ext uri="{FF2B5EF4-FFF2-40B4-BE49-F238E27FC236}">
                <a16:creationId xmlns:a16="http://schemas.microsoft.com/office/drawing/2014/main" id="{ABE6A842-C509-4905-9A27-F8280DF2D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340225"/>
            <a:ext cx="6019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25" indent="-285750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925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Tx/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mají hodnoty sledované v ročních či delších časových úsecích,</a:t>
            </a:r>
          </a:p>
        </p:txBody>
      </p:sp>
      <p:sp>
        <p:nvSpPr>
          <p:cNvPr id="14365" name="Rectangle 29">
            <a:extLst>
              <a:ext uri="{FF2B5EF4-FFF2-40B4-BE49-F238E27FC236}">
                <a16:creationId xmlns:a16="http://schemas.microsoft.com/office/drawing/2014/main" id="{41E4D597-B8BF-49C1-BA1E-D733D52F7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710113"/>
            <a:ext cx="594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25" indent="-285750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925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Tx/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mají hodnoty sledované v úsecích kratších než je jeden rok,</a:t>
            </a:r>
          </a:p>
          <a:p>
            <a:pPr algn="just">
              <a:lnSpc>
                <a:spcPct val="20000"/>
              </a:lnSpc>
              <a:buClrTx/>
              <a:buFontTx/>
              <a:buNone/>
            </a:pPr>
            <a:endParaRPr lang="cs-CZ" altLang="cs-CZ" sz="1400">
              <a:latin typeface="Verdana" panose="020B0604030504040204" pitchFamily="34" charset="0"/>
            </a:endParaRPr>
          </a:p>
        </p:txBody>
      </p:sp>
      <p:sp>
        <p:nvSpPr>
          <p:cNvPr id="14366" name="Rectangle 30">
            <a:extLst>
              <a:ext uri="{FF2B5EF4-FFF2-40B4-BE49-F238E27FC236}">
                <a16:creationId xmlns:a16="http://schemas.microsoft.com/office/drawing/2014/main" id="{A0F403FF-0F01-41FD-BC0A-1796F8683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084763"/>
            <a:ext cx="6019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190500" indent="-1905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8825" indent="-285750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925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Tx/>
              <a:buFontTx/>
              <a:buChar char="–"/>
            </a:pPr>
            <a:r>
              <a:rPr lang="cs-CZ" altLang="cs-CZ" sz="1400">
                <a:latin typeface="Verdana" panose="020B0604030504040204" pitchFamily="34" charset="0"/>
              </a:rPr>
              <a:t>mají hodnoty sledované v úsecích kratších než je jeden týden.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825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825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575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575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2075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3825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4825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75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75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6575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7575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75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75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9775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775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3275"/>
                            </p:stCondLst>
                            <p:childTnLst>
                              <p:par>
                                <p:cTn id="7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75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75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550"/>
                            </p:stCondLst>
                            <p:childTnLst>
                              <p:par>
                                <p:cTn id="7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75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75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 advAuto="1000"/>
      <p:bldP spid="14343" grpId="0" autoUpdateAnimBg="0"/>
      <p:bldP spid="14345" grpId="0" autoUpdateAnimBg="0"/>
      <p:bldP spid="14346" grpId="0" autoUpdateAnimBg="0"/>
      <p:bldP spid="14347" grpId="0" autoUpdateAnimBg="0"/>
      <p:bldP spid="14348" grpId="0" autoUpdateAnimBg="0"/>
      <p:bldP spid="14349" grpId="0" autoUpdateAnimBg="0"/>
      <p:bldP spid="14350" grpId="0" autoUpdateAnimBg="0"/>
      <p:bldP spid="14351" grpId="0" autoUpdateAnimBg="0"/>
      <p:bldP spid="14352" grpId="0" autoUpdateAnimBg="0"/>
      <p:bldP spid="14353" grpId="0" autoUpdateAnimBg="0"/>
      <p:bldP spid="14354" grpId="0" autoUpdateAnimBg="0"/>
      <p:bldP spid="14362" grpId="0" autoUpdateAnimBg="0"/>
      <p:bldP spid="14363" grpId="0" autoUpdateAnimBg="0"/>
      <p:bldP spid="14364" grpId="0" autoUpdateAnimBg="0"/>
      <p:bldP spid="14365" grpId="0" autoUpdateAnimBg="0"/>
      <p:bldP spid="1436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052" name="Object 4">
            <a:extLst>
              <a:ext uri="{FF2B5EF4-FFF2-40B4-BE49-F238E27FC236}">
                <a16:creationId xmlns:a16="http://schemas.microsoft.com/office/drawing/2014/main" id="{4172B684-AA20-469D-A689-D63F36527EE0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4151313" y="1700214"/>
          <a:ext cx="32829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Rovnice" r:id="rId3" imgW="2425680" imgH="279360" progId="Equation.3">
                  <p:embed/>
                </p:oleObj>
              </mc:Choice>
              <mc:Fallback>
                <p:oleObj name="Rovnice" r:id="rId3" imgW="2425680" imgH="279360" progId="Equation.3">
                  <p:embed/>
                  <p:pic>
                    <p:nvPicPr>
                      <p:cNvPr id="130052" name="Object 4">
                        <a:extLst>
                          <a:ext uri="{FF2B5EF4-FFF2-40B4-BE49-F238E27FC236}">
                            <a16:creationId xmlns:a16="http://schemas.microsoft.com/office/drawing/2014/main" id="{4172B684-AA20-469D-A689-D63F36527E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313" y="1700214"/>
                        <a:ext cx="32829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55" name="Rectangle 7">
            <a:extLst>
              <a:ext uri="{FF2B5EF4-FFF2-40B4-BE49-F238E27FC236}">
                <a16:creationId xmlns:a16="http://schemas.microsoft.com/office/drawing/2014/main" id="{4E3A8D69-CF2F-4C9A-870C-7BED59B43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492376"/>
            <a:ext cx="86423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80000"/>
              </a:lnSpc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 Dickeyův-Fullerův test (DF test)</a:t>
            </a:r>
          </a:p>
        </p:txBody>
      </p:sp>
      <p:sp>
        <p:nvSpPr>
          <p:cNvPr id="130056" name="Rectangle 8">
            <a:extLst>
              <a:ext uri="{FF2B5EF4-FFF2-40B4-BE49-F238E27FC236}">
                <a16:creationId xmlns:a16="http://schemas.microsoft.com/office/drawing/2014/main" id="{14ED7DD6-8757-4ADB-BFB5-189D48E53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88914"/>
            <a:ext cx="868045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r>
              <a:rPr lang="cs-CZ" altLang="cs-CZ" sz="1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Testy jednotkových kořenů</a:t>
            </a:r>
          </a:p>
        </p:txBody>
      </p:sp>
      <p:sp>
        <p:nvSpPr>
          <p:cNvPr id="130057" name="Rectangle 9">
            <a:extLst>
              <a:ext uri="{FF2B5EF4-FFF2-40B4-BE49-F238E27FC236}">
                <a16:creationId xmlns:a16="http://schemas.microsoft.com/office/drawing/2014/main" id="{F039B1EC-52BA-408B-8537-F919B4D21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549275"/>
            <a:ext cx="850106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Vychází se z procesu</a:t>
            </a:r>
            <a:endParaRPr lang="cs-CZ" altLang="cs-CZ" sz="1600" i="1">
              <a:latin typeface="Verdana" panose="020B0604030504040204" pitchFamily="34" charset="0"/>
            </a:endParaRPr>
          </a:p>
          <a:p>
            <a:pPr algn="ctr">
              <a:lnSpc>
                <a:spcPct val="50000"/>
              </a:lnSpc>
              <a:buFontTx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 = </a:t>
            </a:r>
            <a:r>
              <a:rPr lang="cs-CZ" altLang="cs-CZ" sz="1600" i="1">
                <a:latin typeface="Symbol" panose="05050102010706020507" pitchFamily="18" charset="2"/>
              </a:rPr>
              <a:t>f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 baseline="-25000">
                <a:latin typeface="Verdana" panose="020B0604030504040204" pitchFamily="34" charset="0"/>
              </a:rPr>
              <a:t>-1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 i="1">
                <a:latin typeface="Verdana" panose="020B0604030504040204" pitchFamily="34" charset="0"/>
              </a:rPr>
              <a:t>a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,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</a:rPr>
              <a:t>: </a:t>
            </a:r>
            <a:r>
              <a:rPr lang="cs-CZ" altLang="cs-CZ" sz="1600" i="1">
                <a:latin typeface="Symbol" panose="05050102010706020507" pitchFamily="18" charset="2"/>
              </a:rPr>
              <a:t>f</a:t>
            </a:r>
            <a:r>
              <a:rPr lang="cs-CZ" altLang="cs-CZ" sz="1600">
                <a:latin typeface="Verdana" panose="020B0604030504040204" pitchFamily="34" charset="0"/>
              </a:rPr>
              <a:t> = 1 </a:t>
            </a:r>
            <a:r>
              <a:rPr lang="cs-CZ" altLang="cs-CZ" sz="1400">
                <a:latin typeface="Verdana" panose="020B0604030504040204" pitchFamily="34" charset="0"/>
              </a:rPr>
              <a:t>(č. ř. obsahuje jednotkový kořen, tj. je nestacionární = integrovaná řádu </a:t>
            </a:r>
            <a:r>
              <a:rPr lang="cs-CZ" altLang="cs-CZ" sz="1400" i="1">
                <a:latin typeface="Verdana" panose="020B0604030504040204" pitchFamily="34" charset="0"/>
              </a:rPr>
              <a:t>I</a:t>
            </a:r>
            <a:r>
              <a:rPr lang="cs-CZ" altLang="cs-CZ" sz="1400">
                <a:latin typeface="Verdana" panose="020B0604030504040204" pitchFamily="34" charset="0"/>
              </a:rPr>
              <a:t>(1))</a:t>
            </a:r>
            <a:endParaRPr lang="cs-CZ" altLang="cs-CZ" sz="1400" i="1">
              <a:latin typeface="Verdana" panose="020B0604030504040204" pitchFamily="34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</a:rPr>
              <a:t>: </a:t>
            </a:r>
            <a:r>
              <a:rPr lang="cs-CZ" altLang="cs-CZ" sz="1600" i="1">
                <a:latin typeface="Symbol" panose="05050102010706020507" pitchFamily="18" charset="2"/>
              </a:rPr>
              <a:t>f</a:t>
            </a:r>
            <a:r>
              <a:rPr lang="cs-CZ" altLang="cs-CZ" sz="1600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&lt; 1 </a:t>
            </a:r>
            <a:r>
              <a:rPr lang="cs-CZ" altLang="cs-CZ" sz="1400">
                <a:latin typeface="Verdana" panose="020B0604030504040204" pitchFamily="34" charset="0"/>
              </a:rPr>
              <a:t>(č. ř. neobsahuje jednotkový kořen, tj. je stacionární = </a:t>
            </a:r>
            <a:r>
              <a:rPr lang="cs-CZ" altLang="cs-CZ" sz="1400" i="1">
                <a:latin typeface="Verdana" panose="020B0604030504040204" pitchFamily="34" charset="0"/>
              </a:rPr>
              <a:t>I</a:t>
            </a:r>
            <a:r>
              <a:rPr lang="cs-CZ" altLang="cs-CZ" sz="1400">
                <a:latin typeface="Verdana" panose="020B0604030504040204" pitchFamily="34" charset="0"/>
              </a:rPr>
              <a:t>(0))</a:t>
            </a:r>
          </a:p>
        </p:txBody>
      </p:sp>
      <p:sp>
        <p:nvSpPr>
          <p:cNvPr id="130058" name="Rectangle 10">
            <a:extLst>
              <a:ext uri="{FF2B5EF4-FFF2-40B4-BE49-F238E27FC236}">
                <a16:creationId xmlns:a16="http://schemas.microsoft.com/office/drawing/2014/main" id="{F12B2DE6-78C9-4CAA-8BF9-B3AF9CB1A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1700213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Testové kritérium:</a:t>
            </a:r>
            <a:endParaRPr lang="cs-CZ" altLang="cs-CZ" sz="1800">
              <a:solidFill>
                <a:srgbClr val="F68B3A"/>
              </a:solidFill>
              <a:latin typeface="Verdana" panose="020B0604030504040204" pitchFamily="34" charset="0"/>
            </a:endParaRPr>
          </a:p>
        </p:txBody>
      </p:sp>
      <p:sp>
        <p:nvSpPr>
          <p:cNvPr id="130059" name="Rectangle 11">
            <a:extLst>
              <a:ext uri="{FF2B5EF4-FFF2-40B4-BE49-F238E27FC236}">
                <a16:creationId xmlns:a16="http://schemas.microsoft.com/office/drawing/2014/main" id="{E42681E4-4152-4FA4-8BF4-38669DC54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52739"/>
            <a:ext cx="8820150" cy="151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55600" algn="l">
              <a:buChar char="•"/>
              <a:tabLst>
                <a:tab pos="21590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tabLst>
                <a:tab pos="2159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tabLst>
                <a:tab pos="21590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tabLst>
                <a:tab pos="2159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tabLst>
                <a:tab pos="2159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59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59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59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590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None/>
            </a:pPr>
            <a:r>
              <a:rPr lang="cs-CZ" altLang="cs-CZ" sz="1400">
                <a:latin typeface="Verdana" panose="020B0604030504040204" pitchFamily="34" charset="0"/>
              </a:rPr>
              <a:t>Dickey a Fuller odvodili rozdělení odhadů autoregresních parametrů modelů při platnosti </a:t>
            </a:r>
            <a:r>
              <a:rPr lang="cs-CZ" altLang="cs-CZ" sz="1400" i="1">
                <a:latin typeface="Symbol" panose="05050102010706020507" pitchFamily="18" charset="2"/>
              </a:rPr>
              <a:t>f</a:t>
            </a:r>
            <a:r>
              <a:rPr lang="cs-CZ" altLang="cs-CZ" sz="1400">
                <a:latin typeface="Verdana" panose="020B0604030504040204" pitchFamily="34" charset="0"/>
              </a:rPr>
              <a:t> = 1 i pro modely s tzv. přebytečnými parametry (s konstantou a časovou proměnnou) a tabelovali kritické hodnoty DF</a:t>
            </a:r>
            <a:r>
              <a:rPr lang="cs-CZ" altLang="cs-CZ" sz="1400" i="1">
                <a:latin typeface="Symbol" panose="05050102010706020507" pitchFamily="18" charset="2"/>
              </a:rPr>
              <a:t>a</a:t>
            </a:r>
            <a:endParaRPr lang="cs-CZ" altLang="cs-CZ" sz="1400" i="1">
              <a:latin typeface="Verdana" panose="020B0604030504040204" pitchFamily="34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		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 = </a:t>
            </a:r>
            <a:r>
              <a:rPr lang="cs-CZ" altLang="cs-CZ" sz="1600" i="1">
                <a:latin typeface="Symbol" panose="05050102010706020507" pitchFamily="18" charset="2"/>
              </a:rPr>
              <a:t>f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 baseline="-25000">
                <a:latin typeface="Verdana" panose="020B0604030504040204" pitchFamily="34" charset="0"/>
              </a:rPr>
              <a:t>-1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 i="1">
                <a:latin typeface="Verdana" panose="020B0604030504040204" pitchFamily="34" charset="0"/>
              </a:rPr>
              <a:t>a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,</a:t>
            </a:r>
            <a:endParaRPr lang="cs-CZ" altLang="cs-CZ" sz="1600" i="1">
              <a:latin typeface="Verdana" panose="020B060403050404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		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= </a:t>
            </a:r>
            <a:r>
              <a:rPr lang="cs-CZ" altLang="cs-CZ" sz="1600" i="1">
                <a:latin typeface="Symbol" panose="05050102010706020507" pitchFamily="18" charset="2"/>
              </a:rPr>
              <a:t>b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 i="1">
                <a:latin typeface="Symbol" panose="05050102010706020507" pitchFamily="18" charset="2"/>
              </a:rPr>
              <a:t>f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 baseline="-25000">
                <a:latin typeface="Verdana" panose="020B0604030504040204" pitchFamily="34" charset="0"/>
              </a:rPr>
              <a:t>-1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 i="1">
                <a:latin typeface="Verdana" panose="020B0604030504040204" pitchFamily="34" charset="0"/>
              </a:rPr>
              <a:t>a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,</a:t>
            </a:r>
            <a:endParaRPr lang="cs-CZ" altLang="cs-CZ" sz="1600" i="1">
              <a:latin typeface="Verdana" panose="020B060403050404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		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= </a:t>
            </a:r>
            <a:r>
              <a:rPr lang="cs-CZ" altLang="cs-CZ" sz="1600" i="1">
                <a:latin typeface="Symbol" panose="05050102010706020507" pitchFamily="18" charset="2"/>
              </a:rPr>
              <a:t>b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 i="1">
                <a:latin typeface="Symbol" panose="05050102010706020507" pitchFamily="18" charset="2"/>
              </a:rPr>
              <a:t>b</a:t>
            </a:r>
            <a:r>
              <a:rPr lang="cs-CZ" altLang="cs-CZ" sz="1600" baseline="-25000">
                <a:latin typeface="Verdana" panose="020B0604030504040204" pitchFamily="34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 i="1">
                <a:latin typeface="Symbol" panose="05050102010706020507" pitchFamily="18" charset="2"/>
              </a:rPr>
              <a:t>f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 baseline="-25000">
                <a:latin typeface="Verdana" panose="020B0604030504040204" pitchFamily="34" charset="0"/>
              </a:rPr>
              <a:t>-1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 i="1">
                <a:latin typeface="Verdana" panose="020B0604030504040204" pitchFamily="34" charset="0"/>
              </a:rPr>
              <a:t>a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,		</a:t>
            </a:r>
            <a:r>
              <a:rPr lang="cs-CZ" altLang="cs-CZ" sz="1600" i="1">
                <a:latin typeface="Verdana" panose="020B0604030504040204" pitchFamily="34" charset="0"/>
              </a:rPr>
              <a:t>a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je bílý šum. </a:t>
            </a:r>
          </a:p>
        </p:txBody>
      </p:sp>
      <p:sp>
        <p:nvSpPr>
          <p:cNvPr id="130060" name="Rectangle 12">
            <a:extLst>
              <a:ext uri="{FF2B5EF4-FFF2-40B4-BE49-F238E27FC236}">
                <a16:creationId xmlns:a16="http://schemas.microsoft.com/office/drawing/2014/main" id="{AD1A7ADE-519A-4CB1-A823-BE556B0DB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4292600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Kritický obor:</a:t>
            </a:r>
            <a:endParaRPr lang="cs-CZ" altLang="cs-CZ" sz="1800">
              <a:solidFill>
                <a:srgbClr val="F68B3A"/>
              </a:solidFill>
              <a:latin typeface="Verdana" panose="020B0604030504040204" pitchFamily="34" charset="0"/>
            </a:endParaRPr>
          </a:p>
        </p:txBody>
      </p:sp>
      <p:sp>
        <p:nvSpPr>
          <p:cNvPr id="130061" name="Rectangle 13">
            <a:extLst>
              <a:ext uri="{FF2B5EF4-FFF2-40B4-BE49-F238E27FC236}">
                <a16:creationId xmlns:a16="http://schemas.microsoft.com/office/drawing/2014/main" id="{9454061F-B2FB-4C00-A268-BCAB99BBA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5" y="4292600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/>
              <a:t> </a:t>
            </a:r>
            <a:r>
              <a:rPr lang="cs-CZ" altLang="cs-CZ" sz="1600">
                <a:latin typeface="Verdana" panose="020B0604030504040204" pitchFamily="34" charset="0"/>
                <a:sym typeface="Symbol" panose="05050102010706020507" pitchFamily="18" charset="2"/>
              </a:rPr>
              <a:t>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DF</a:t>
            </a:r>
            <a:r>
              <a:rPr lang="cs-CZ" altLang="cs-CZ" sz="1600" i="1" baseline="-25000">
                <a:sym typeface="Symbol" panose="05050102010706020507" pitchFamily="18" charset="2"/>
              </a:rPr>
              <a:t></a:t>
            </a:r>
            <a:endParaRPr lang="cs-CZ" altLang="cs-CZ" sz="1600"/>
          </a:p>
        </p:txBody>
      </p:sp>
      <p:sp>
        <p:nvSpPr>
          <p:cNvPr id="130063" name="Rectangle 15">
            <a:extLst>
              <a:ext uri="{FF2B5EF4-FFF2-40B4-BE49-F238E27FC236}">
                <a16:creationId xmlns:a16="http://schemas.microsoft.com/office/drawing/2014/main" id="{B277DCDB-E4B1-4DA1-B4FF-8347FDF74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060576"/>
            <a:ext cx="89646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44500" indent="-88900" algn="l">
              <a:buChar char="•"/>
              <a:tabLst>
                <a:tab pos="8128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255838" indent="-285750" algn="l">
              <a:buChar char="–"/>
              <a:tabLst>
                <a:tab pos="8128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663825" indent="-228600" algn="l">
              <a:buChar char="•"/>
              <a:tabLst>
                <a:tab pos="812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071813" indent="-228600" algn="l">
              <a:buChar char="–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3479800" indent="-228600" algn="l">
              <a:buChar char="»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937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394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851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308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128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None/>
            </a:pPr>
            <a:r>
              <a:rPr lang="cs-CZ" altLang="cs-CZ" sz="1400">
                <a:latin typeface="Verdana" panose="020B0604030504040204" pitchFamily="34" charset="0"/>
              </a:rPr>
              <a:t>Pro </a:t>
            </a:r>
            <a:r>
              <a:rPr lang="cs-CZ" altLang="cs-CZ" sz="1400" i="1">
                <a:latin typeface="Symbol" panose="05050102010706020507" pitchFamily="18" charset="2"/>
              </a:rPr>
              <a:t>f</a:t>
            </a:r>
            <a:r>
              <a:rPr lang="cs-CZ" altLang="cs-CZ" sz="1400">
                <a:latin typeface="Verdana" panose="020B0604030504040204" pitchFamily="34" charset="0"/>
              </a:rPr>
              <a:t> &lt; 1 má test. kritérium </a:t>
            </a:r>
            <a:r>
              <a:rPr lang="cs-CZ" altLang="cs-CZ" sz="1400" i="1">
                <a:latin typeface="Verdana" panose="020B0604030504040204" pitchFamily="34" charset="0"/>
              </a:rPr>
              <a:t>t</a:t>
            </a:r>
            <a:r>
              <a:rPr lang="cs-CZ" altLang="cs-CZ" sz="1400">
                <a:latin typeface="Verdana" panose="020B0604030504040204" pitchFamily="34" charset="0"/>
              </a:rPr>
              <a:t> </a:t>
            </a:r>
            <a:r>
              <a:rPr lang="en-US" altLang="cs-CZ" sz="1400">
                <a:latin typeface="Verdana" panose="020B0604030504040204" pitchFamily="34" charset="0"/>
              </a:rPr>
              <a:t>~ N</a:t>
            </a:r>
            <a:r>
              <a:rPr lang="cs-CZ" altLang="cs-CZ" sz="1400">
                <a:latin typeface="Verdana" panose="020B0604030504040204" pitchFamily="34" charset="0"/>
              </a:rPr>
              <a:t>(0,1), u malých výběrů </a:t>
            </a:r>
            <a:r>
              <a:rPr lang="cs-CZ" altLang="cs-CZ" sz="1400" i="1">
                <a:latin typeface="Verdana" panose="020B0604030504040204" pitchFamily="34" charset="0"/>
              </a:rPr>
              <a:t>t </a:t>
            </a:r>
            <a:r>
              <a:rPr lang="en-US" altLang="cs-CZ" sz="1400" i="1">
                <a:latin typeface="Verdana" panose="020B0604030504040204" pitchFamily="34" charset="0"/>
              </a:rPr>
              <a:t>~</a:t>
            </a:r>
            <a:r>
              <a:rPr lang="cs-CZ" altLang="cs-CZ" sz="1400" i="1">
                <a:latin typeface="Verdana" panose="020B0604030504040204" pitchFamily="34" charset="0"/>
              </a:rPr>
              <a:t> t</a:t>
            </a:r>
            <a:r>
              <a:rPr lang="cs-CZ" altLang="cs-CZ" sz="1400">
                <a:latin typeface="Verdana" panose="020B0604030504040204" pitchFamily="34" charset="0"/>
              </a:rPr>
              <a:t>(</a:t>
            </a:r>
            <a:r>
              <a:rPr lang="cs-CZ" altLang="cs-CZ" sz="1400" i="1">
                <a:latin typeface="Verdana" panose="020B0604030504040204" pitchFamily="34" charset="0"/>
              </a:rPr>
              <a:t>T</a:t>
            </a:r>
            <a:r>
              <a:rPr lang="cs-CZ" altLang="cs-CZ" sz="1400">
                <a:latin typeface="Verdana" panose="020B0604030504040204" pitchFamily="34" charset="0"/>
              </a:rPr>
              <a:t>-1). Pro </a:t>
            </a:r>
            <a:r>
              <a:rPr lang="cs-CZ" altLang="cs-CZ" sz="1400" i="1">
                <a:latin typeface="Symbol" panose="05050102010706020507" pitchFamily="18" charset="2"/>
              </a:rPr>
              <a:t>f</a:t>
            </a:r>
            <a:r>
              <a:rPr lang="cs-CZ" altLang="cs-CZ" sz="1400">
                <a:latin typeface="Verdana" panose="020B0604030504040204" pitchFamily="34" charset="0"/>
              </a:rPr>
              <a:t> = 1 toto neplatí.</a:t>
            </a:r>
          </a:p>
        </p:txBody>
      </p:sp>
      <p:sp>
        <p:nvSpPr>
          <p:cNvPr id="130064" name="Rectangle 16">
            <a:extLst>
              <a:ext uri="{FF2B5EF4-FFF2-40B4-BE49-F238E27FC236}">
                <a16:creationId xmlns:a16="http://schemas.microsoft.com/office/drawing/2014/main" id="{F4447BCA-CCCC-413C-A6E5-25913DC5E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4724401"/>
            <a:ext cx="80772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80000"/>
              </a:lnSpc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 Rozšířený Dickeyův-Fullerův test (ADF test)</a:t>
            </a:r>
          </a:p>
        </p:txBody>
      </p:sp>
      <p:sp>
        <p:nvSpPr>
          <p:cNvPr id="130065" name="Rectangle 17">
            <a:extLst>
              <a:ext uri="{FF2B5EF4-FFF2-40B4-BE49-F238E27FC236}">
                <a16:creationId xmlns:a16="http://schemas.microsoft.com/office/drawing/2014/main" id="{807A098F-36C9-4E49-9286-6977DCC92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5013326"/>
            <a:ext cx="864076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None/>
            </a:pPr>
            <a:r>
              <a:rPr lang="cs-CZ" altLang="cs-CZ" sz="1400">
                <a:latin typeface="Verdana" panose="020B0604030504040204" pitchFamily="34" charset="0"/>
              </a:rPr>
              <a:t>Pokud proces </a:t>
            </a:r>
            <a:r>
              <a:rPr lang="cs-CZ" altLang="cs-CZ" sz="1400" i="1">
                <a:latin typeface="Verdana" panose="020B0604030504040204" pitchFamily="34" charset="0"/>
              </a:rPr>
              <a:t>y</a:t>
            </a:r>
            <a:r>
              <a:rPr lang="cs-CZ" altLang="cs-CZ" sz="1400" i="1" baseline="-25000">
                <a:latin typeface="Verdana" panose="020B0604030504040204" pitchFamily="34" charset="0"/>
              </a:rPr>
              <a:t>t</a:t>
            </a:r>
            <a:r>
              <a:rPr lang="cs-CZ" altLang="cs-CZ" sz="1400">
                <a:latin typeface="Verdana" panose="020B0604030504040204" pitchFamily="34" charset="0"/>
              </a:rPr>
              <a:t> = </a:t>
            </a:r>
            <a:r>
              <a:rPr lang="cs-CZ" altLang="cs-CZ" sz="1400" i="1">
                <a:latin typeface="Symbol" panose="05050102010706020507" pitchFamily="18" charset="2"/>
              </a:rPr>
              <a:t>f</a:t>
            </a:r>
            <a:r>
              <a:rPr lang="cs-CZ" altLang="cs-CZ" sz="1400" i="1">
                <a:latin typeface="Verdana" panose="020B0604030504040204" pitchFamily="34" charset="0"/>
              </a:rPr>
              <a:t>y</a:t>
            </a:r>
            <a:r>
              <a:rPr lang="cs-CZ" altLang="cs-CZ" sz="1400" i="1" baseline="-25000">
                <a:latin typeface="Verdana" panose="020B0604030504040204" pitchFamily="34" charset="0"/>
              </a:rPr>
              <a:t>t</a:t>
            </a:r>
            <a:r>
              <a:rPr lang="cs-CZ" altLang="cs-CZ" sz="1400" baseline="-25000">
                <a:latin typeface="Verdana" panose="020B0604030504040204" pitchFamily="34" charset="0"/>
              </a:rPr>
              <a:t>-1</a:t>
            </a:r>
            <a:r>
              <a:rPr lang="cs-CZ" altLang="cs-CZ" sz="1400">
                <a:latin typeface="Verdana" panose="020B0604030504040204" pitchFamily="34" charset="0"/>
              </a:rPr>
              <a:t> + </a:t>
            </a:r>
            <a:r>
              <a:rPr lang="cs-CZ" altLang="cs-CZ" sz="1400" i="1">
                <a:latin typeface="Verdana" panose="020B0604030504040204" pitchFamily="34" charset="0"/>
              </a:rPr>
              <a:t>a</a:t>
            </a:r>
            <a:r>
              <a:rPr lang="cs-CZ" altLang="cs-CZ" sz="1400" i="1" baseline="-25000">
                <a:latin typeface="Verdana" panose="020B0604030504040204" pitchFamily="34" charset="0"/>
              </a:rPr>
              <a:t>t</a:t>
            </a:r>
            <a:r>
              <a:rPr lang="cs-CZ" altLang="cs-CZ" sz="1400">
                <a:latin typeface="Verdana" panose="020B0604030504040204" pitchFamily="34" charset="0"/>
              </a:rPr>
              <a:t> obsahuje přebytečné parametry a navíc, </a:t>
            </a:r>
            <a:r>
              <a:rPr lang="cs-CZ" altLang="cs-CZ" sz="1400" i="1">
                <a:latin typeface="Verdana" panose="020B0604030504040204" pitchFamily="34" charset="0"/>
              </a:rPr>
              <a:t>a</a:t>
            </a:r>
            <a:r>
              <a:rPr lang="cs-CZ" altLang="cs-CZ" sz="1400" baseline="-25000">
                <a:latin typeface="Verdana" panose="020B0604030504040204" pitchFamily="34" charset="0"/>
              </a:rPr>
              <a:t>t</a:t>
            </a:r>
            <a:r>
              <a:rPr lang="cs-CZ" altLang="cs-CZ" sz="1400">
                <a:latin typeface="Verdana" panose="020B0604030504040204" pitchFamily="34" charset="0"/>
              </a:rPr>
              <a:t> není bílým šumem (č. ř. po první diferenci obsahuje stacionární proces AR(</a:t>
            </a:r>
            <a:r>
              <a:rPr lang="cs-CZ" altLang="cs-CZ" sz="1400" i="1">
                <a:latin typeface="Verdana" panose="020B0604030504040204" pitchFamily="34" charset="0"/>
              </a:rPr>
              <a:t>p</a:t>
            </a:r>
            <a:r>
              <a:rPr lang="cs-CZ" altLang="cs-CZ" sz="1400">
                <a:latin typeface="Verdana" panose="020B0604030504040204" pitchFamily="34" charset="0"/>
              </a:rPr>
              <a:t>) se známým parametrem </a:t>
            </a:r>
            <a:r>
              <a:rPr lang="cs-CZ" altLang="cs-CZ" sz="1400" i="1">
                <a:latin typeface="Verdana" panose="020B0604030504040204" pitchFamily="34" charset="0"/>
              </a:rPr>
              <a:t>p)</a:t>
            </a:r>
            <a:r>
              <a:rPr lang="cs-CZ" altLang="cs-CZ" sz="1400">
                <a:latin typeface="Verdana" panose="020B0604030504040204" pitchFamily="34" charset="0"/>
              </a:rPr>
              <a:t>, potom se používá test založený na modelu</a:t>
            </a:r>
          </a:p>
        </p:txBody>
      </p:sp>
      <p:graphicFrame>
        <p:nvGraphicFramePr>
          <p:cNvPr id="130066" name="Object 18">
            <a:extLst>
              <a:ext uri="{FF2B5EF4-FFF2-40B4-BE49-F238E27FC236}">
                <a16:creationId xmlns:a16="http://schemas.microsoft.com/office/drawing/2014/main" id="{7880AC00-3941-4B1E-87FF-FD9D9BBD93CB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295775" y="5661026"/>
          <a:ext cx="33528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Rovnice" r:id="rId5" imgW="2311200" imgH="457200" progId="Equation.3">
                  <p:embed/>
                </p:oleObj>
              </mc:Choice>
              <mc:Fallback>
                <p:oleObj name="Rovnice" r:id="rId5" imgW="2311200" imgH="457200" progId="Equation.3">
                  <p:embed/>
                  <p:pic>
                    <p:nvPicPr>
                      <p:cNvPr id="130066" name="Object 18">
                        <a:extLst>
                          <a:ext uri="{FF2B5EF4-FFF2-40B4-BE49-F238E27FC236}">
                            <a16:creationId xmlns:a16="http://schemas.microsoft.com/office/drawing/2014/main" id="{7880AC00-3941-4B1E-87FF-FD9D9BBD93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5775" y="5661026"/>
                        <a:ext cx="335280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0069" name="Rectangle 21">
            <a:extLst>
              <a:ext uri="{FF2B5EF4-FFF2-40B4-BE49-F238E27FC236}">
                <a16:creationId xmlns:a16="http://schemas.microsoft.com/office/drawing/2014/main" id="{70B450A3-BADF-4E4D-8D0E-74AB6CD29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6308726"/>
            <a:ext cx="835342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3675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ts val="350"/>
              </a:spcBef>
              <a:buNone/>
            </a:pPr>
            <a:r>
              <a:rPr lang="cs-CZ" altLang="cs-CZ" sz="1400">
                <a:latin typeface="Verdana" panose="020B0604030504040204" pitchFamily="34" charset="0"/>
              </a:rPr>
              <a:t>volba zpoždění </a:t>
            </a:r>
            <a:r>
              <a:rPr lang="cs-CZ" altLang="cs-CZ" sz="1400" i="1">
                <a:latin typeface="Verdana" panose="020B0604030504040204" pitchFamily="34" charset="0"/>
              </a:rPr>
              <a:t>p</a:t>
            </a:r>
            <a:r>
              <a:rPr lang="cs-CZ" altLang="cs-CZ" sz="1400">
                <a:latin typeface="Verdana" panose="020B0604030504040204" pitchFamily="34" charset="0"/>
              </a:rPr>
              <a:t> se v modelu provádí na základě posouzení vlastností reziduí.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5" grpId="0" autoUpdateAnimBg="0"/>
      <p:bldP spid="130056" grpId="0" autoUpdateAnimBg="0"/>
      <p:bldP spid="130057" grpId="0" autoUpdateAnimBg="0"/>
      <p:bldP spid="130058" grpId="0" autoUpdateAnimBg="0"/>
      <p:bldP spid="130059" grpId="0" autoUpdateAnimBg="0"/>
      <p:bldP spid="130060" grpId="0" autoUpdateAnimBg="0"/>
      <p:bldP spid="130061" grpId="0" autoUpdateAnimBg="0"/>
      <p:bldP spid="130063" grpId="0" build="p" autoUpdateAnimBg="0" advAuto="2000"/>
      <p:bldP spid="130064" grpId="0"/>
      <p:bldP spid="130065" grpId="0" autoUpdateAnimBg="0"/>
      <p:bldP spid="13006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9" name="Rectangle 13">
            <a:extLst>
              <a:ext uri="{FF2B5EF4-FFF2-40B4-BE49-F238E27FC236}">
                <a16:creationId xmlns:a16="http://schemas.microsoft.com/office/drawing/2014/main" id="{21923360-61EB-4BFC-B935-AB12F0953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404813"/>
            <a:ext cx="80772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93675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ts val="350"/>
              </a:spcBef>
              <a:buNone/>
            </a:pP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3. Určení řádu polynomů</a:t>
            </a: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2000" b="1" i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f</a:t>
            </a:r>
            <a:r>
              <a:rPr lang="cs-CZ" altLang="cs-CZ" sz="2000" b="1" i="1" baseline="-25000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p</a:t>
            </a: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(</a:t>
            </a:r>
            <a:r>
              <a:rPr lang="cs-CZ" altLang="cs-CZ" sz="2000" b="1" i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B</a:t>
            </a: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) a </a:t>
            </a:r>
            <a:r>
              <a:rPr lang="cs-CZ" altLang="cs-CZ" sz="2000" b="1" i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anose="05050102010706020507" pitchFamily="18" charset="2"/>
              </a:rPr>
              <a:t>q</a:t>
            </a:r>
            <a:r>
              <a:rPr lang="cs-CZ" altLang="cs-CZ" sz="2000" b="1" i="1" baseline="-25000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q</a:t>
            </a: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(</a:t>
            </a:r>
            <a:r>
              <a:rPr lang="cs-CZ" altLang="cs-CZ" sz="2000" b="1" i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B</a:t>
            </a: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)</a:t>
            </a:r>
          </a:p>
        </p:txBody>
      </p:sp>
      <p:graphicFrame>
        <p:nvGraphicFramePr>
          <p:cNvPr id="126990" name="Object 14">
            <a:extLst>
              <a:ext uri="{FF2B5EF4-FFF2-40B4-BE49-F238E27FC236}">
                <a16:creationId xmlns:a16="http://schemas.microsoft.com/office/drawing/2014/main" id="{91188CFC-F7BD-49F7-989B-C45A2EC54659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1774825" y="908050"/>
          <a:ext cx="8662988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Dokument" r:id="rId3" imgW="8733943" imgH="2604781" progId="Word.Document.8">
                  <p:embed/>
                </p:oleObj>
              </mc:Choice>
              <mc:Fallback>
                <p:oleObj name="Dokument" r:id="rId3" imgW="8733943" imgH="2604781" progId="Word.Document.8">
                  <p:embed/>
                  <p:pic>
                    <p:nvPicPr>
                      <p:cNvPr id="126990" name="Object 14">
                        <a:extLst>
                          <a:ext uri="{FF2B5EF4-FFF2-40B4-BE49-F238E27FC236}">
                            <a16:creationId xmlns:a16="http://schemas.microsoft.com/office/drawing/2014/main" id="{91188CFC-F7BD-49F7-989B-C45A2EC546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908050"/>
                        <a:ext cx="8662988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93" name="Rectangle 17">
            <a:extLst>
              <a:ext uri="{FF2B5EF4-FFF2-40B4-BE49-F238E27FC236}">
                <a16:creationId xmlns:a16="http://schemas.microsoft.com/office/drawing/2014/main" id="{FF0EC208-3F06-4BA8-ABD3-995BDE523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716338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ts val="350"/>
              </a:spcBef>
              <a:buNone/>
            </a:pP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4. Odhady parametrů modelu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9" grpId="0" autoUpdateAnimBg="0"/>
      <p:bldP spid="12699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E6A4517A-D7E8-4460-9258-D945A84F9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88913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ts val="350"/>
              </a:spcBef>
              <a:buNone/>
            </a:pP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5. Diagnostická kontrola modelu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BE97FD46-8531-4CF5-964D-494ACD13A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125538"/>
            <a:ext cx="80772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 ARCH</a:t>
            </a:r>
            <a:r>
              <a:rPr lang="cs-CZ" altLang="cs-CZ" sz="1600" b="1">
                <a:latin typeface="Verdana" panose="020B0604030504040204" pitchFamily="34" charset="0"/>
              </a:rPr>
              <a:t>(</a:t>
            </a:r>
            <a:r>
              <a:rPr lang="cs-CZ" altLang="cs-CZ" sz="1600" b="1" i="1">
                <a:latin typeface="Verdana" panose="020B0604030504040204" pitchFamily="34" charset="0"/>
              </a:rPr>
              <a:t>q</a:t>
            </a:r>
            <a:r>
              <a:rPr lang="cs-CZ" altLang="cs-CZ" sz="1600" b="1">
                <a:latin typeface="Verdana" panose="020B0604030504040204" pitchFamily="34" charset="0"/>
              </a:rPr>
              <a:t>)</a:t>
            </a:r>
            <a:r>
              <a:rPr lang="cs-CZ" altLang="cs-CZ" sz="1600" b="1" i="1">
                <a:latin typeface="Verdana" panose="020B0604030504040204" pitchFamily="34" charset="0"/>
              </a:rPr>
              <a:t> test </a:t>
            </a:r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11508B9C-78F5-4F9D-A511-7717C9FA9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692150"/>
            <a:ext cx="84963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Heteroskedasticita</a:t>
            </a:r>
            <a:endParaRPr lang="cs-CZ" altLang="cs-CZ" sz="1800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21862" name="Rectangle 6">
            <a:extLst>
              <a:ext uri="{FF2B5EF4-FFF2-40B4-BE49-F238E27FC236}">
                <a16:creationId xmlns:a16="http://schemas.microsoft.com/office/drawing/2014/main" id="{0E783017-32A3-4A60-868D-1126D696053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484313"/>
            <a:ext cx="6978650" cy="792162"/>
          </a:xfrm>
          <a:noFill/>
          <a:ln/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</a:rPr>
              <a:t>: 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baseline="-25000">
                <a:latin typeface="Verdana" panose="020B0604030504040204" pitchFamily="34" charset="0"/>
              </a:rPr>
              <a:t>1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= 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baseline="-25000">
                <a:latin typeface="Verdana" panose="020B0604030504040204" pitchFamily="34" charset="0"/>
              </a:rPr>
              <a:t>2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= … = 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i="1" baseline="-25000">
                <a:latin typeface="Verdana" panose="020B0604030504040204" pitchFamily="34" charset="0"/>
              </a:rPr>
              <a:t>K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 = 0	podmíněná homoskedasticita</a:t>
            </a:r>
          </a:p>
          <a:p>
            <a:pPr marL="0" indent="0"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</a:rPr>
              <a:t>: non H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 i="1">
                <a:latin typeface="Verdana" panose="020B0604030504040204" pitchFamily="34" charset="0"/>
              </a:rPr>
              <a:t> 	</a:t>
            </a:r>
            <a:r>
              <a:rPr lang="cs-CZ" altLang="cs-CZ" sz="1600">
                <a:latin typeface="Verdana" panose="020B0604030504040204" pitchFamily="34" charset="0"/>
              </a:rPr>
              <a:t>		podmíněná heteroskedasticita</a:t>
            </a:r>
          </a:p>
        </p:txBody>
      </p:sp>
      <p:graphicFrame>
        <p:nvGraphicFramePr>
          <p:cNvPr id="121864" name="Object 8">
            <a:extLst>
              <a:ext uri="{FF2B5EF4-FFF2-40B4-BE49-F238E27FC236}">
                <a16:creationId xmlns:a16="http://schemas.microsoft.com/office/drawing/2014/main" id="{4F5A1F14-FED2-43DD-9603-6C7F3533E32F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4008438" y="2943226"/>
          <a:ext cx="399891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" name="Rovnice" r:id="rId3" imgW="2958840" imgH="253800" progId="Equation.3">
                  <p:embed/>
                </p:oleObj>
              </mc:Choice>
              <mc:Fallback>
                <p:oleObj name="Rovnice" r:id="rId3" imgW="2958840" imgH="253800" progId="Equation.3">
                  <p:embed/>
                  <p:pic>
                    <p:nvPicPr>
                      <p:cNvPr id="121864" name="Object 8">
                        <a:extLst>
                          <a:ext uri="{FF2B5EF4-FFF2-40B4-BE49-F238E27FC236}">
                            <a16:creationId xmlns:a16="http://schemas.microsoft.com/office/drawing/2014/main" id="{4F5A1F14-FED2-43DD-9603-6C7F3533E3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2943226"/>
                        <a:ext cx="3998912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63" name="Rectangle 7">
            <a:extLst>
              <a:ext uri="{FF2B5EF4-FFF2-40B4-BE49-F238E27FC236}">
                <a16:creationId xmlns:a16="http://schemas.microsoft.com/office/drawing/2014/main" id="{112F4DFD-0190-4FCD-A86F-104A7AB6D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3573463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Testové kritérium:</a:t>
            </a:r>
            <a:endParaRPr lang="cs-CZ" altLang="cs-CZ" sz="1800">
              <a:solidFill>
                <a:srgbClr val="F68B3A"/>
              </a:solidFill>
              <a:latin typeface="Verdana" panose="020B0604030504040204" pitchFamily="34" charset="0"/>
            </a:endParaRPr>
          </a:p>
        </p:txBody>
      </p:sp>
      <p:sp>
        <p:nvSpPr>
          <p:cNvPr id="121870" name="Rectangle 14">
            <a:extLst>
              <a:ext uri="{FF2B5EF4-FFF2-40B4-BE49-F238E27FC236}">
                <a16:creationId xmlns:a16="http://schemas.microsoft.com/office/drawing/2014/main" id="{FCCA6A57-C957-44E4-839F-B0FF4E0E1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1" y="3573463"/>
            <a:ext cx="187166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TR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en-US" altLang="cs-CZ" sz="1600">
                <a:latin typeface="Verdana" panose="020B0604030504040204" pitchFamily="34" charset="0"/>
              </a:rPr>
              <a:t>~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Symbol" panose="05050102010706020507" pitchFamily="18" charset="2"/>
              </a:rPr>
              <a:t>c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121874" name="Rectangle 18">
            <a:extLst>
              <a:ext uri="{FF2B5EF4-FFF2-40B4-BE49-F238E27FC236}">
                <a16:creationId xmlns:a16="http://schemas.microsoft.com/office/drawing/2014/main" id="{E35FA1DD-17E7-4100-9920-B6BEF48B2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40767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Kritický obor:</a:t>
            </a:r>
            <a:r>
              <a:rPr lang="cs-CZ" altLang="cs-CZ" sz="1800">
                <a:latin typeface="Verdana" panose="020B0604030504040204" pitchFamily="34" charset="0"/>
              </a:rPr>
              <a:t>	</a:t>
            </a:r>
            <a:r>
              <a:rPr lang="en-US" altLang="cs-CZ" sz="1800">
                <a:latin typeface="Verdana" panose="020B0604030504040204" pitchFamily="34" charset="0"/>
                <a:sym typeface="Symbol" panose="05050102010706020507" pitchFamily="18" charset="2"/>
              </a:rPr>
              <a:t> </a:t>
            </a:r>
            <a:endParaRPr lang="cs-CZ" altLang="cs-CZ" sz="1800">
              <a:latin typeface="Verdana" panose="020B0604030504040204" pitchFamily="34" charset="0"/>
            </a:endParaRPr>
          </a:p>
        </p:txBody>
      </p:sp>
      <p:sp>
        <p:nvSpPr>
          <p:cNvPr id="121878" name="Rectangle 22">
            <a:extLst>
              <a:ext uri="{FF2B5EF4-FFF2-40B4-BE49-F238E27FC236}">
                <a16:creationId xmlns:a16="http://schemas.microsoft.com/office/drawing/2014/main" id="{F1AD7ACE-F303-4054-9E97-B12008BA6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205038"/>
            <a:ext cx="82740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defTabSz="266700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 defTabSz="266700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 defTabSz="266700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 defTabSz="266700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 defTabSz="266700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None/>
            </a:pPr>
            <a:r>
              <a:rPr lang="cs-CZ" altLang="cs-CZ" sz="1600">
                <a:latin typeface="Verdana" panose="020B0604030504040204" pitchFamily="34" charset="0"/>
              </a:rPr>
              <a:t>Vytvoří se umělá regrese, kde vysvětlovanou proměnnou je kvadrát reziduí a vysvětlující proměnnou je kvadrát reziduí ve zpoždění </a:t>
            </a:r>
            <a:r>
              <a:rPr lang="cs-CZ" altLang="cs-CZ" sz="1600" i="1">
                <a:latin typeface="Verdana" panose="020B0604030504040204" pitchFamily="34" charset="0"/>
              </a:rPr>
              <a:t>q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sp>
        <p:nvSpPr>
          <p:cNvPr id="121880" name="Rectangle 24">
            <a:extLst>
              <a:ext uri="{FF2B5EF4-FFF2-40B4-BE49-F238E27FC236}">
                <a16:creationId xmlns:a16="http://schemas.microsoft.com/office/drawing/2014/main" id="{D7C0DC7D-CDE5-49E1-BCBE-469E43067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3" y="4076700"/>
            <a:ext cx="331311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TR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en-US" altLang="cs-CZ" sz="1600">
                <a:latin typeface="Verdana" panose="020B0604030504040204" pitchFamily="34" charset="0"/>
              </a:rPr>
              <a:t> &gt;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Symbol" panose="05050102010706020507" pitchFamily="18" charset="2"/>
              </a:rPr>
              <a:t>c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 baseline="-25000">
                <a:latin typeface="Verdana" panose="020B0604030504040204" pitchFamily="34" charset="0"/>
              </a:rPr>
              <a:t>1‑</a:t>
            </a:r>
            <a:r>
              <a:rPr lang="cs-CZ" altLang="cs-CZ" sz="1600" i="1" baseline="-25000">
                <a:latin typeface="Symbol" panose="05050102010706020507" pitchFamily="18" charset="2"/>
              </a:rPr>
              <a:t>a</a:t>
            </a:r>
            <a:r>
              <a:rPr lang="cs-CZ" altLang="cs-CZ" sz="1600" b="1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</a:p>
        </p:txBody>
      </p:sp>
      <p:sp>
        <p:nvSpPr>
          <p:cNvPr id="121882" name="Rectangle 26">
            <a:extLst>
              <a:ext uri="{FF2B5EF4-FFF2-40B4-BE49-F238E27FC236}">
                <a16:creationId xmlns:a16="http://schemas.microsoft.com/office/drawing/2014/main" id="{BD57305B-D6B7-49C4-BFD2-368D0976D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4" y="3573463"/>
            <a:ext cx="11525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T.R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sp>
        <p:nvSpPr>
          <p:cNvPr id="121883" name="Rectangle 27">
            <a:extLst>
              <a:ext uri="{FF2B5EF4-FFF2-40B4-BE49-F238E27FC236}">
                <a16:creationId xmlns:a16="http://schemas.microsoft.com/office/drawing/2014/main" id="{25257F06-6D01-4414-99A0-FAB70D345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3573464"/>
            <a:ext cx="3024188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None/>
            </a:pPr>
            <a:r>
              <a:rPr lang="cs-CZ" altLang="cs-CZ" sz="1400" i="1">
                <a:latin typeface="Verdana" panose="020B0604030504040204" pitchFamily="34" charset="0"/>
              </a:rPr>
              <a:t>T  </a:t>
            </a:r>
            <a:r>
              <a:rPr lang="cs-CZ" altLang="cs-CZ" sz="1400">
                <a:latin typeface="Verdana" panose="020B0604030504040204" pitchFamily="34" charset="0"/>
              </a:rPr>
              <a:t>= délka č.ř.</a:t>
            </a:r>
          </a:p>
          <a:p>
            <a:pPr lvl="1" algn="just">
              <a:lnSpc>
                <a:spcPct val="90000"/>
              </a:lnSpc>
              <a:spcBef>
                <a:spcPts val="350"/>
              </a:spcBef>
              <a:buNone/>
            </a:pPr>
            <a:r>
              <a:rPr lang="cs-CZ" altLang="cs-CZ" sz="1400" i="1">
                <a:latin typeface="Verdana" panose="020B0604030504040204" pitchFamily="34" charset="0"/>
              </a:rPr>
              <a:t>R</a:t>
            </a:r>
            <a:r>
              <a:rPr lang="cs-CZ" altLang="cs-CZ" sz="1400" baseline="30000">
                <a:latin typeface="Verdana" panose="020B0604030504040204" pitchFamily="34" charset="0"/>
              </a:rPr>
              <a:t>2</a:t>
            </a:r>
            <a:r>
              <a:rPr lang="cs-CZ" altLang="cs-CZ" sz="1400" i="1" baseline="30000">
                <a:latin typeface="Verdana" panose="020B0604030504040204" pitchFamily="34" charset="0"/>
              </a:rPr>
              <a:t> </a:t>
            </a:r>
            <a:r>
              <a:rPr lang="cs-CZ" altLang="cs-CZ" sz="1400" i="1">
                <a:latin typeface="Verdana" panose="020B0604030504040204" pitchFamily="34" charset="0"/>
              </a:rPr>
              <a:t>=</a:t>
            </a:r>
            <a:r>
              <a:rPr lang="cs-CZ" altLang="cs-CZ" sz="1400" i="1" baseline="30000">
                <a:latin typeface="Verdana" panose="020B0604030504040204" pitchFamily="34" charset="0"/>
              </a:rPr>
              <a:t> </a:t>
            </a:r>
            <a:r>
              <a:rPr lang="cs-CZ" altLang="cs-CZ" sz="1400">
                <a:latin typeface="Verdana" panose="020B0604030504040204" pitchFamily="34" charset="0"/>
              </a:rPr>
              <a:t>index determinace</a:t>
            </a:r>
          </a:p>
        </p:txBody>
      </p:sp>
      <p:sp>
        <p:nvSpPr>
          <p:cNvPr id="121884" name="Rectangle 28">
            <a:extLst>
              <a:ext uri="{FF2B5EF4-FFF2-40B4-BE49-F238E27FC236}">
                <a16:creationId xmlns:a16="http://schemas.microsoft.com/office/drawing/2014/main" id="{81677E3B-65F8-43B8-B61C-1E4104BE7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4724401"/>
            <a:ext cx="80772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Clr>
                <a:srgbClr val="F68B3A"/>
              </a:buClr>
              <a:buNone/>
            </a:pPr>
            <a:r>
              <a:rPr lang="cs-CZ" altLang="cs-CZ" sz="1600" b="1" i="1">
                <a:latin typeface="Verdana" panose="020B0604030504040204" pitchFamily="34" charset="0"/>
              </a:rPr>
              <a:t>ARCH</a:t>
            </a:r>
            <a:r>
              <a:rPr lang="cs-CZ" altLang="cs-CZ" sz="1600" b="1">
                <a:latin typeface="Verdana" panose="020B0604030504040204" pitchFamily="34" charset="0"/>
              </a:rPr>
              <a:t>(1)</a:t>
            </a:r>
            <a:r>
              <a:rPr lang="cs-CZ" altLang="cs-CZ" sz="1600" b="1" i="1">
                <a:latin typeface="Verdana" panose="020B0604030504040204" pitchFamily="34" charset="0"/>
              </a:rPr>
              <a:t> </a:t>
            </a:r>
          </a:p>
        </p:txBody>
      </p:sp>
      <p:graphicFrame>
        <p:nvGraphicFramePr>
          <p:cNvPr id="121885" name="Object 29">
            <a:extLst>
              <a:ext uri="{FF2B5EF4-FFF2-40B4-BE49-F238E27FC236}">
                <a16:creationId xmlns:a16="http://schemas.microsoft.com/office/drawing/2014/main" id="{7173E36F-2852-43B3-A79D-BF485D8AA3DB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4224339" y="5013326"/>
          <a:ext cx="1982787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Rovnice" r:id="rId5" imgW="1460160" imgH="241200" progId="Equation.3">
                  <p:embed/>
                </p:oleObj>
              </mc:Choice>
              <mc:Fallback>
                <p:oleObj name="Rovnice" r:id="rId5" imgW="1460160" imgH="241200" progId="Equation.3">
                  <p:embed/>
                  <p:pic>
                    <p:nvPicPr>
                      <p:cNvPr id="121885" name="Object 29">
                        <a:extLst>
                          <a:ext uri="{FF2B5EF4-FFF2-40B4-BE49-F238E27FC236}">
                            <a16:creationId xmlns:a16="http://schemas.microsoft.com/office/drawing/2014/main" id="{7173E36F-2852-43B3-A79D-BF485D8AA3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339" y="5013326"/>
                        <a:ext cx="1982787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888" name="Rectangle 32">
            <a:extLst>
              <a:ext uri="{FF2B5EF4-FFF2-40B4-BE49-F238E27FC236}">
                <a16:creationId xmlns:a16="http://schemas.microsoft.com/office/drawing/2014/main" id="{8738FADF-65F3-4BA4-B1F4-C57709EB2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5445125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Testové kritérium:</a:t>
            </a:r>
            <a:endParaRPr lang="cs-CZ" altLang="cs-CZ" sz="1800">
              <a:solidFill>
                <a:srgbClr val="F68B3A"/>
              </a:solidFill>
              <a:latin typeface="Verdana" panose="020B0604030504040204" pitchFamily="34" charset="0"/>
            </a:endParaRPr>
          </a:p>
        </p:txBody>
      </p:sp>
      <p:sp>
        <p:nvSpPr>
          <p:cNvPr id="121889" name="Rectangle 33">
            <a:extLst>
              <a:ext uri="{FF2B5EF4-FFF2-40B4-BE49-F238E27FC236}">
                <a16:creationId xmlns:a16="http://schemas.microsoft.com/office/drawing/2014/main" id="{CDDCA695-D06A-4550-922E-3E6F9ECAD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5516563"/>
            <a:ext cx="316865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T.R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 i="1" baseline="30000">
                <a:latin typeface="Verdana" panose="020B0604030504040204" pitchFamily="34" charset="0"/>
              </a:rPr>
              <a:t>		</a:t>
            </a:r>
            <a:r>
              <a:rPr lang="cs-CZ" altLang="cs-CZ" sz="1600" i="1">
                <a:latin typeface="Verdana" panose="020B0604030504040204" pitchFamily="34" charset="0"/>
              </a:rPr>
              <a:t> TR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en-US" altLang="cs-CZ" sz="1600">
                <a:latin typeface="Verdana" panose="020B0604030504040204" pitchFamily="34" charset="0"/>
              </a:rPr>
              <a:t>~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Symbol" panose="05050102010706020507" pitchFamily="18" charset="2"/>
              </a:rPr>
              <a:t>c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(1)</a:t>
            </a:r>
          </a:p>
        </p:txBody>
      </p:sp>
      <p:sp>
        <p:nvSpPr>
          <p:cNvPr id="121890" name="Rectangle 34">
            <a:extLst>
              <a:ext uri="{FF2B5EF4-FFF2-40B4-BE49-F238E27FC236}">
                <a16:creationId xmlns:a16="http://schemas.microsoft.com/office/drawing/2014/main" id="{F0EE3E06-A30A-446B-9F6C-B90164B0B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594995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Kritický obor:</a:t>
            </a:r>
            <a:r>
              <a:rPr lang="cs-CZ" altLang="cs-CZ" sz="1800">
                <a:latin typeface="Verdana" panose="020B0604030504040204" pitchFamily="34" charset="0"/>
              </a:rPr>
              <a:t>	</a:t>
            </a:r>
            <a:r>
              <a:rPr lang="en-US" altLang="cs-CZ" sz="1800">
                <a:latin typeface="Verdana" panose="020B0604030504040204" pitchFamily="34" charset="0"/>
                <a:sym typeface="Symbol" panose="05050102010706020507" pitchFamily="18" charset="2"/>
              </a:rPr>
              <a:t> </a:t>
            </a:r>
            <a:endParaRPr lang="cs-CZ" altLang="cs-CZ" sz="1800">
              <a:latin typeface="Verdana" panose="020B0604030504040204" pitchFamily="34" charset="0"/>
            </a:endParaRPr>
          </a:p>
        </p:txBody>
      </p:sp>
      <p:sp>
        <p:nvSpPr>
          <p:cNvPr id="121891" name="Rectangle 35">
            <a:extLst>
              <a:ext uri="{FF2B5EF4-FFF2-40B4-BE49-F238E27FC236}">
                <a16:creationId xmlns:a16="http://schemas.microsoft.com/office/drawing/2014/main" id="{032ADA92-D8AF-4C43-87D9-4D6C0A45F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6" y="5949950"/>
            <a:ext cx="33131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TR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en-US" altLang="cs-CZ" sz="1600">
                <a:latin typeface="Verdana" panose="020B0604030504040204" pitchFamily="34" charset="0"/>
              </a:rPr>
              <a:t> &gt;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Symbol" panose="05050102010706020507" pitchFamily="18" charset="2"/>
              </a:rPr>
              <a:t>c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 baseline="-25000">
                <a:latin typeface="Verdana" panose="020B0604030504040204" pitchFamily="34" charset="0"/>
              </a:rPr>
              <a:t>1‑</a:t>
            </a:r>
            <a:r>
              <a:rPr lang="cs-CZ" altLang="cs-CZ" sz="1600" i="1" baseline="-25000">
                <a:latin typeface="Symbol" panose="05050102010706020507" pitchFamily="18" charset="2"/>
              </a:rPr>
              <a:t>a</a:t>
            </a:r>
            <a:r>
              <a:rPr lang="cs-CZ" altLang="cs-CZ" sz="1600" b="1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1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1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1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1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1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13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33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58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83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408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1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autoUpdateAnimBg="0"/>
      <p:bldP spid="121859" grpId="0" autoUpdateAnimBg="0"/>
      <p:bldP spid="121860" grpId="0"/>
      <p:bldP spid="121862" grpId="0" build="p" autoUpdateAnimBg="0" advAuto="1000"/>
      <p:bldP spid="121863" grpId="0" autoUpdateAnimBg="0"/>
      <p:bldP spid="121870" grpId="0" autoUpdateAnimBg="0"/>
      <p:bldP spid="121874" grpId="0" autoUpdateAnimBg="0"/>
      <p:bldP spid="121878" grpId="0" autoUpdateAnimBg="0"/>
      <p:bldP spid="121880" grpId="0" autoUpdateAnimBg="0"/>
      <p:bldP spid="121882" grpId="0" autoUpdateAnimBg="0"/>
      <p:bldP spid="121883" grpId="0" autoUpdateAnimBg="0"/>
      <p:bldP spid="121884" grpId="0" autoUpdateAnimBg="0"/>
      <p:bldP spid="121888" grpId="0" autoUpdateAnimBg="0"/>
      <p:bldP spid="121889" grpId="0" autoUpdateAnimBg="0"/>
      <p:bldP spid="121890" grpId="0" autoUpdateAnimBg="0"/>
      <p:bldP spid="12189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>
            <a:extLst>
              <a:ext uri="{FF2B5EF4-FFF2-40B4-BE49-F238E27FC236}">
                <a16:creationId xmlns:a16="http://schemas.microsoft.com/office/drawing/2014/main" id="{2E9FD77C-779C-4CB3-8918-CC7E24D31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908051"/>
            <a:ext cx="80772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 Portmanteau test (Boxův-Pierceův test)</a:t>
            </a:r>
          </a:p>
        </p:txBody>
      </p:sp>
      <p:sp>
        <p:nvSpPr>
          <p:cNvPr id="124932" name="Rectangle 4">
            <a:extLst>
              <a:ext uri="{FF2B5EF4-FFF2-40B4-BE49-F238E27FC236}">
                <a16:creationId xmlns:a16="http://schemas.microsoft.com/office/drawing/2014/main" id="{888EAAD2-F5A2-4131-A6DA-4055809C0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333375"/>
            <a:ext cx="79930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Autokorelace nesystematické složky</a:t>
            </a:r>
            <a:endParaRPr lang="cs-CZ" altLang="cs-CZ" sz="1800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24933" name="Rectangle 5">
            <a:extLst>
              <a:ext uri="{FF2B5EF4-FFF2-40B4-BE49-F238E27FC236}">
                <a16:creationId xmlns:a16="http://schemas.microsoft.com/office/drawing/2014/main" id="{00222C3D-AE77-4999-A222-3511F0011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4652963"/>
            <a:ext cx="80772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 Modifikovaný portmanteau test (Boxův-Ljungův test)</a:t>
            </a:r>
          </a:p>
        </p:txBody>
      </p:sp>
      <p:sp>
        <p:nvSpPr>
          <p:cNvPr id="124934" name="Rectangle 6">
            <a:extLst>
              <a:ext uri="{FF2B5EF4-FFF2-40B4-BE49-F238E27FC236}">
                <a16:creationId xmlns:a16="http://schemas.microsoft.com/office/drawing/2014/main" id="{5BC39229-FC1A-4E51-8685-38DEE10C274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79650" y="1341438"/>
            <a:ext cx="3810000" cy="647700"/>
          </a:xfrm>
          <a:noFill/>
          <a:ln/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</a:rPr>
              <a:t>: </a:t>
            </a:r>
            <a:r>
              <a:rPr lang="cs-CZ" altLang="cs-CZ" sz="1600" i="1">
                <a:latin typeface="Symbol" panose="05050102010706020507" pitchFamily="18" charset="2"/>
              </a:rPr>
              <a:t>r</a:t>
            </a:r>
            <a:r>
              <a:rPr lang="cs-CZ" altLang="cs-CZ" sz="1600" baseline="-25000">
                <a:latin typeface="Verdana" panose="020B0604030504040204" pitchFamily="34" charset="0"/>
              </a:rPr>
              <a:t>1</a:t>
            </a:r>
            <a:r>
              <a:rPr lang="cs-CZ" altLang="cs-CZ" sz="1600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= </a:t>
            </a:r>
            <a:r>
              <a:rPr lang="cs-CZ" altLang="cs-CZ" sz="1600" i="1">
                <a:latin typeface="Symbol" panose="05050102010706020507" pitchFamily="18" charset="2"/>
              </a:rPr>
              <a:t>r</a:t>
            </a:r>
            <a:r>
              <a:rPr lang="cs-CZ" altLang="cs-CZ" sz="1600" baseline="-25000">
                <a:latin typeface="Verdana" panose="020B0604030504040204" pitchFamily="34" charset="0"/>
              </a:rPr>
              <a:t>2</a:t>
            </a:r>
            <a:r>
              <a:rPr lang="cs-CZ" altLang="cs-CZ" sz="1600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= … = </a:t>
            </a:r>
            <a:r>
              <a:rPr lang="cs-CZ" altLang="cs-CZ" sz="1600" i="1">
                <a:latin typeface="Symbol" panose="05050102010706020507" pitchFamily="18" charset="2"/>
              </a:rPr>
              <a:t>r</a:t>
            </a:r>
            <a:r>
              <a:rPr lang="cs-CZ" altLang="cs-CZ" sz="1600" i="1" baseline="-25000">
                <a:latin typeface="Verdana" panose="020B0604030504040204" pitchFamily="34" charset="0"/>
              </a:rPr>
              <a:t>K</a:t>
            </a:r>
            <a:r>
              <a:rPr lang="cs-CZ" altLang="cs-CZ" sz="1600">
                <a:latin typeface="Verdana" panose="020B0604030504040204" pitchFamily="34" charset="0"/>
              </a:rPr>
              <a:t> = 0</a:t>
            </a:r>
          </a:p>
          <a:p>
            <a:pPr marL="0" indent="0"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</a:rPr>
              <a:t>: non H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 i="1">
                <a:latin typeface="Verdana" panose="020B0604030504040204" pitchFamily="34" charset="0"/>
              </a:rPr>
              <a:t> </a:t>
            </a:r>
          </a:p>
        </p:txBody>
      </p:sp>
      <p:graphicFrame>
        <p:nvGraphicFramePr>
          <p:cNvPr id="124935" name="Object 7">
            <a:extLst>
              <a:ext uri="{FF2B5EF4-FFF2-40B4-BE49-F238E27FC236}">
                <a16:creationId xmlns:a16="http://schemas.microsoft.com/office/drawing/2014/main" id="{2DD7894A-066D-4616-9B4D-971C79D50B86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2495551" y="2492375"/>
          <a:ext cx="10572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6" name="Rovnice" r:id="rId3" imgW="812520" imgH="444240" progId="Equation.3">
                  <p:embed/>
                </p:oleObj>
              </mc:Choice>
              <mc:Fallback>
                <p:oleObj name="Rovnice" r:id="rId3" imgW="812520" imgH="444240" progId="Equation.3">
                  <p:embed/>
                  <p:pic>
                    <p:nvPicPr>
                      <p:cNvPr id="124935" name="Object 7">
                        <a:extLst>
                          <a:ext uri="{FF2B5EF4-FFF2-40B4-BE49-F238E27FC236}">
                            <a16:creationId xmlns:a16="http://schemas.microsoft.com/office/drawing/2014/main" id="{2DD7894A-066D-4616-9B4D-971C79D50B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2492375"/>
                        <a:ext cx="10572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6" name="Rectangle 8">
            <a:extLst>
              <a:ext uri="{FF2B5EF4-FFF2-40B4-BE49-F238E27FC236}">
                <a16:creationId xmlns:a16="http://schemas.microsoft.com/office/drawing/2014/main" id="{DA286887-78AC-461C-92CB-B5782AB92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060575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Testové kritérium:</a:t>
            </a:r>
            <a:endParaRPr lang="cs-CZ" altLang="cs-CZ" sz="1800">
              <a:solidFill>
                <a:srgbClr val="F68B3A"/>
              </a:solidFill>
              <a:latin typeface="Verdana" panose="020B0604030504040204" pitchFamily="34" charset="0"/>
            </a:endParaRPr>
          </a:p>
        </p:txBody>
      </p:sp>
      <p:sp>
        <p:nvSpPr>
          <p:cNvPr id="124937" name="Rectangle 9">
            <a:extLst>
              <a:ext uri="{FF2B5EF4-FFF2-40B4-BE49-F238E27FC236}">
                <a16:creationId xmlns:a16="http://schemas.microsoft.com/office/drawing/2014/main" id="{E5BD3FF7-B394-4F57-B4EB-3333C2B31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9" y="2636838"/>
            <a:ext cx="30241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en-US" altLang="cs-CZ" sz="1600">
                <a:latin typeface="Verdana" panose="020B0604030504040204" pitchFamily="34" charset="0"/>
              </a:rPr>
              <a:t>~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Symbol" panose="05050102010706020507" pitchFamily="18" charset="2"/>
              </a:rPr>
              <a:t>c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</a:rPr>
              <a:t>K</a:t>
            </a:r>
            <a:r>
              <a:rPr lang="cs-CZ" altLang="cs-CZ" sz="1600">
                <a:latin typeface="Verdana" panose="020B0604030504040204" pitchFamily="34" charset="0"/>
              </a:rPr>
              <a:t> – </a:t>
            </a:r>
            <a:r>
              <a:rPr lang="cs-CZ" altLang="cs-CZ" sz="1600" i="1">
                <a:latin typeface="Verdana" panose="020B0604030504040204" pitchFamily="34" charset="0"/>
              </a:rPr>
              <a:t>p – q – P - Q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</a:p>
        </p:txBody>
      </p:sp>
      <p:graphicFrame>
        <p:nvGraphicFramePr>
          <p:cNvPr id="124938" name="Object 10">
            <a:extLst>
              <a:ext uri="{FF2B5EF4-FFF2-40B4-BE49-F238E27FC236}">
                <a16:creationId xmlns:a16="http://schemas.microsoft.com/office/drawing/2014/main" id="{F292F924-E53C-4C11-A427-9041EC8F2D3B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7575551" y="2214564"/>
          <a:ext cx="2265363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7" name="Rovnice" r:id="rId5" imgW="1828800" imgH="863280" progId="Equation.3">
                  <p:embed/>
                </p:oleObj>
              </mc:Choice>
              <mc:Fallback>
                <p:oleObj name="Rovnice" r:id="rId5" imgW="1828800" imgH="863280" progId="Equation.3">
                  <p:embed/>
                  <p:pic>
                    <p:nvPicPr>
                      <p:cNvPr id="124938" name="Object 10">
                        <a:extLst>
                          <a:ext uri="{FF2B5EF4-FFF2-40B4-BE49-F238E27FC236}">
                            <a16:creationId xmlns:a16="http://schemas.microsoft.com/office/drawing/2014/main" id="{F292F924-E53C-4C11-A427-9041EC8F2D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5551" y="2214564"/>
                        <a:ext cx="2265363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9" name="Rectangle 11">
            <a:extLst>
              <a:ext uri="{FF2B5EF4-FFF2-40B4-BE49-F238E27FC236}">
                <a16:creationId xmlns:a16="http://schemas.microsoft.com/office/drawing/2014/main" id="{B37761B8-A240-45D7-84D7-51A85922D8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3284538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Kritický obor:</a:t>
            </a:r>
            <a:r>
              <a:rPr lang="cs-CZ" altLang="cs-CZ" sz="1800">
                <a:latin typeface="Verdana" panose="020B0604030504040204" pitchFamily="34" charset="0"/>
              </a:rPr>
              <a:t>	</a:t>
            </a:r>
            <a:r>
              <a:rPr lang="en-US" altLang="cs-CZ" sz="1800">
                <a:latin typeface="Verdana" panose="020B0604030504040204" pitchFamily="34" charset="0"/>
                <a:sym typeface="Symbol" panose="05050102010706020507" pitchFamily="18" charset="2"/>
              </a:rPr>
              <a:t> </a:t>
            </a:r>
            <a:endParaRPr lang="cs-CZ" altLang="cs-CZ" sz="1800">
              <a:latin typeface="Verdana" panose="020B0604030504040204" pitchFamily="34" charset="0"/>
            </a:endParaRPr>
          </a:p>
        </p:txBody>
      </p:sp>
      <p:sp>
        <p:nvSpPr>
          <p:cNvPr id="124940" name="Rectangle 12">
            <a:extLst>
              <a:ext uri="{FF2B5EF4-FFF2-40B4-BE49-F238E27FC236}">
                <a16:creationId xmlns:a16="http://schemas.microsoft.com/office/drawing/2014/main" id="{7D49C00E-339E-4240-9FA5-12869389D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6" y="5876925"/>
            <a:ext cx="33131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Q</a:t>
            </a:r>
            <a:r>
              <a:rPr lang="en-US" altLang="cs-CZ" sz="1600" i="1">
                <a:latin typeface="Verdana" panose="020B0604030504040204" pitchFamily="34" charset="0"/>
              </a:rPr>
              <a:t>’</a:t>
            </a:r>
            <a:r>
              <a:rPr lang="en-US" altLang="cs-CZ" sz="1600">
                <a:latin typeface="Verdana" panose="020B0604030504040204" pitchFamily="34" charset="0"/>
              </a:rPr>
              <a:t> &gt;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Symbol" panose="05050102010706020507" pitchFamily="18" charset="2"/>
              </a:rPr>
              <a:t>c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 baseline="-25000">
                <a:latin typeface="Verdana" panose="020B0604030504040204" pitchFamily="34" charset="0"/>
              </a:rPr>
              <a:t>1‑</a:t>
            </a:r>
            <a:r>
              <a:rPr lang="cs-CZ" altLang="cs-CZ" sz="1600" i="1" baseline="-25000">
                <a:latin typeface="Symbol" panose="05050102010706020507" pitchFamily="18" charset="2"/>
              </a:rPr>
              <a:t>a</a:t>
            </a:r>
            <a:r>
              <a:rPr lang="cs-CZ" altLang="cs-CZ" sz="1600" b="1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</a:rPr>
              <a:t>K</a:t>
            </a:r>
            <a:r>
              <a:rPr lang="cs-CZ" altLang="cs-CZ" sz="1600">
                <a:latin typeface="Verdana" panose="020B0604030504040204" pitchFamily="34" charset="0"/>
              </a:rPr>
              <a:t> – </a:t>
            </a:r>
            <a:r>
              <a:rPr lang="cs-CZ" altLang="cs-CZ" sz="1600" i="1">
                <a:latin typeface="Verdana" panose="020B0604030504040204" pitchFamily="34" charset="0"/>
              </a:rPr>
              <a:t>p – q – P - Q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</a:p>
        </p:txBody>
      </p:sp>
      <p:graphicFrame>
        <p:nvGraphicFramePr>
          <p:cNvPr id="124941" name="Object 13">
            <a:extLst>
              <a:ext uri="{FF2B5EF4-FFF2-40B4-BE49-F238E27FC236}">
                <a16:creationId xmlns:a16="http://schemas.microsoft.com/office/drawing/2014/main" id="{7D0D4689-19E9-4EBA-B04F-F04C22AF5D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67214" y="5084764"/>
          <a:ext cx="2065337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8" name="Rovnice" r:id="rId7" imgW="1587240" imgH="444240" progId="Equation.3">
                  <p:embed/>
                </p:oleObj>
              </mc:Choice>
              <mc:Fallback>
                <p:oleObj name="Rovnice" r:id="rId7" imgW="1587240" imgH="444240" progId="Equation.3">
                  <p:embed/>
                  <p:pic>
                    <p:nvPicPr>
                      <p:cNvPr id="124941" name="Object 13">
                        <a:extLst>
                          <a:ext uri="{FF2B5EF4-FFF2-40B4-BE49-F238E27FC236}">
                            <a16:creationId xmlns:a16="http://schemas.microsoft.com/office/drawing/2014/main" id="{7D0D4689-19E9-4EBA-B04F-F04C22AF5D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4" y="5084764"/>
                        <a:ext cx="2065337" cy="57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42" name="Rectangle 14">
            <a:extLst>
              <a:ext uri="{FF2B5EF4-FFF2-40B4-BE49-F238E27FC236}">
                <a16:creationId xmlns:a16="http://schemas.microsoft.com/office/drawing/2014/main" id="{E1E97199-ACCE-4684-B002-9392B4306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5229225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Testové kritérium:</a:t>
            </a:r>
            <a:endParaRPr lang="cs-CZ" altLang="cs-CZ" sz="1800">
              <a:solidFill>
                <a:srgbClr val="F68B3A"/>
              </a:solidFill>
              <a:latin typeface="Verdana" panose="020B0604030504040204" pitchFamily="34" charset="0"/>
            </a:endParaRPr>
          </a:p>
        </p:txBody>
      </p:sp>
      <p:sp>
        <p:nvSpPr>
          <p:cNvPr id="124943" name="Rectangle 15">
            <a:extLst>
              <a:ext uri="{FF2B5EF4-FFF2-40B4-BE49-F238E27FC236}">
                <a16:creationId xmlns:a16="http://schemas.microsoft.com/office/drawing/2014/main" id="{7AFA4712-1C01-4E3F-AE5F-F4FA1F2E7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860801"/>
            <a:ext cx="82740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defTabSz="266700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 defTabSz="266700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 defTabSz="266700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 defTabSz="266700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 defTabSz="266700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None/>
            </a:pPr>
            <a:r>
              <a:rPr lang="cs-CZ" altLang="cs-CZ" sz="1400">
                <a:latin typeface="Verdana" panose="020B0604030504040204" pitchFamily="34" charset="0"/>
              </a:rPr>
              <a:t>Pro nepříliš velké délky časových řad není tento test příliš efektivní, proto byla navržena jeho modifikace.</a:t>
            </a:r>
          </a:p>
        </p:txBody>
      </p:sp>
      <p:sp>
        <p:nvSpPr>
          <p:cNvPr id="124944" name="Rectangle 16">
            <a:extLst>
              <a:ext uri="{FF2B5EF4-FFF2-40B4-BE49-F238E27FC236}">
                <a16:creationId xmlns:a16="http://schemas.microsoft.com/office/drawing/2014/main" id="{2B0F22ED-0D3C-4051-86A9-303FBB983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5876925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Kritický obor:</a:t>
            </a:r>
            <a:r>
              <a:rPr lang="cs-CZ" altLang="cs-CZ" sz="1800">
                <a:latin typeface="Verdana" panose="020B0604030504040204" pitchFamily="34" charset="0"/>
              </a:rPr>
              <a:t>	</a:t>
            </a:r>
            <a:r>
              <a:rPr lang="en-US" altLang="cs-CZ" sz="1800">
                <a:latin typeface="Verdana" panose="020B0604030504040204" pitchFamily="34" charset="0"/>
                <a:sym typeface="Symbol" panose="05050102010706020507" pitchFamily="18" charset="2"/>
              </a:rPr>
              <a:t> </a:t>
            </a:r>
            <a:endParaRPr lang="cs-CZ" altLang="cs-CZ" sz="1800">
              <a:latin typeface="Verdana" panose="020B0604030504040204" pitchFamily="34" charset="0"/>
            </a:endParaRPr>
          </a:p>
        </p:txBody>
      </p:sp>
      <p:sp>
        <p:nvSpPr>
          <p:cNvPr id="124945" name="Rectangle 17">
            <a:extLst>
              <a:ext uri="{FF2B5EF4-FFF2-40B4-BE49-F238E27FC236}">
                <a16:creationId xmlns:a16="http://schemas.microsoft.com/office/drawing/2014/main" id="{1958E608-1FF7-41C5-90F8-B160E93B2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8" y="3284538"/>
            <a:ext cx="331311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Q</a:t>
            </a:r>
            <a:r>
              <a:rPr lang="en-US" altLang="cs-CZ" sz="1600">
                <a:latin typeface="Verdana" panose="020B0604030504040204" pitchFamily="34" charset="0"/>
              </a:rPr>
              <a:t> &gt;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Symbol" panose="05050102010706020507" pitchFamily="18" charset="2"/>
              </a:rPr>
              <a:t>c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 baseline="-25000">
                <a:latin typeface="Verdana" panose="020B0604030504040204" pitchFamily="34" charset="0"/>
              </a:rPr>
              <a:t>1‑</a:t>
            </a:r>
            <a:r>
              <a:rPr lang="cs-CZ" altLang="cs-CZ" sz="1600" i="1" baseline="-25000">
                <a:latin typeface="Symbol" panose="05050102010706020507" pitchFamily="18" charset="2"/>
              </a:rPr>
              <a:t>a</a:t>
            </a:r>
            <a:r>
              <a:rPr lang="cs-CZ" altLang="cs-CZ" sz="1600" b="1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</a:rPr>
              <a:t>K</a:t>
            </a:r>
            <a:r>
              <a:rPr lang="cs-CZ" altLang="cs-CZ" sz="1600">
                <a:latin typeface="Verdana" panose="020B0604030504040204" pitchFamily="34" charset="0"/>
              </a:rPr>
              <a:t> – </a:t>
            </a:r>
            <a:r>
              <a:rPr lang="cs-CZ" altLang="cs-CZ" sz="1600" i="1">
                <a:latin typeface="Verdana" panose="020B0604030504040204" pitchFamily="34" charset="0"/>
              </a:rPr>
              <a:t>p – q – P - Q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92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42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57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77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2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27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47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945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1950"/>
                            </p:stCondLst>
                            <p:childTnLst>
                              <p:par>
                                <p:cTn id="56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445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695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autoUpdateAnimBg="0"/>
      <p:bldP spid="124932" grpId="0"/>
      <p:bldP spid="124933" grpId="0" autoUpdateAnimBg="0"/>
      <p:bldP spid="124934" grpId="0" build="p" autoUpdateAnimBg="0" advAuto="1000"/>
      <p:bldP spid="124936" grpId="0" autoUpdateAnimBg="0"/>
      <p:bldP spid="124937" grpId="0" autoUpdateAnimBg="0"/>
      <p:bldP spid="124939" grpId="0" autoUpdateAnimBg="0"/>
      <p:bldP spid="124940" grpId="0" autoUpdateAnimBg="0"/>
      <p:bldP spid="124942" grpId="0" autoUpdateAnimBg="0"/>
      <p:bldP spid="124943" grpId="0" autoUpdateAnimBg="0"/>
      <p:bldP spid="124944" grpId="0" autoUpdateAnimBg="0"/>
      <p:bldP spid="12494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A6D31E0D-E087-4797-BD19-C56100B98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57338"/>
            <a:ext cx="80772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 </a:t>
            </a:r>
            <a:r>
              <a:rPr lang="cs-CZ" altLang="cs-CZ" sz="1600" b="1" i="1">
                <a:latin typeface="Symbol" panose="05050102010706020507" pitchFamily="18" charset="2"/>
              </a:rPr>
              <a:t>c</a:t>
            </a:r>
            <a:r>
              <a:rPr lang="cs-CZ" altLang="cs-CZ" sz="1600" b="1" baseline="30000">
                <a:latin typeface="Verdana" panose="020B0604030504040204" pitchFamily="34" charset="0"/>
              </a:rPr>
              <a:t>2</a:t>
            </a:r>
            <a:r>
              <a:rPr lang="cs-CZ" altLang="cs-CZ" sz="1600" b="1" i="1">
                <a:latin typeface="Verdana" panose="020B0604030504040204" pitchFamily="34" charset="0"/>
              </a:rPr>
              <a:t> test dobré shody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749D15FC-B875-49BA-949B-BACCA40E3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333375"/>
            <a:ext cx="799306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Normalita nesystematické složky</a:t>
            </a:r>
            <a:endParaRPr lang="cs-CZ" altLang="cs-CZ" sz="1800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133124" name="Rectangle 4">
            <a:extLst>
              <a:ext uri="{FF2B5EF4-FFF2-40B4-BE49-F238E27FC236}">
                <a16:creationId xmlns:a16="http://schemas.microsoft.com/office/drawing/2014/main" id="{3AB40959-5A23-4816-B82F-7EB92DF64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565401"/>
            <a:ext cx="80772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 Jarqueův-Berův test</a:t>
            </a:r>
          </a:p>
        </p:txBody>
      </p:sp>
      <p:sp>
        <p:nvSpPr>
          <p:cNvPr id="133125" name="Rectangle 5">
            <a:extLst>
              <a:ext uri="{FF2B5EF4-FFF2-40B4-BE49-F238E27FC236}">
                <a16:creationId xmlns:a16="http://schemas.microsoft.com/office/drawing/2014/main" id="{A276C282-2461-4EA2-9051-6F326622486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19288" y="1989138"/>
            <a:ext cx="8604250" cy="360362"/>
          </a:xfrm>
          <a:noFill/>
          <a:ln/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sz="1600">
                <a:latin typeface="Verdana" panose="020B0604030504040204" pitchFamily="34" charset="0"/>
              </a:rPr>
              <a:t>Histogram standardizovaných reziduí </a:t>
            </a:r>
            <a:r>
              <a:rPr lang="cs-CZ" altLang="cs-CZ" sz="1600" i="1">
                <a:latin typeface="Verdana" panose="020B0604030504040204" pitchFamily="34" charset="0"/>
              </a:rPr>
              <a:t>a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/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i="1" baseline="-25000">
                <a:latin typeface="Verdana" panose="020B0604030504040204" pitchFamily="34" charset="0"/>
              </a:rPr>
              <a:t>a</a:t>
            </a:r>
            <a:r>
              <a:rPr lang="cs-CZ" altLang="cs-CZ" sz="1600">
                <a:latin typeface="Verdana" panose="020B0604030504040204" pitchFamily="34" charset="0"/>
              </a:rPr>
              <a:t>  se porovnává s normálním rozdělením</a:t>
            </a:r>
            <a:endParaRPr lang="cs-CZ" altLang="cs-CZ" sz="1600" i="1">
              <a:latin typeface="Verdana" panose="020B0604030504040204" pitchFamily="34" charset="0"/>
            </a:endParaRPr>
          </a:p>
        </p:txBody>
      </p:sp>
      <p:graphicFrame>
        <p:nvGraphicFramePr>
          <p:cNvPr id="133142" name="Object 22">
            <a:extLst>
              <a:ext uri="{FF2B5EF4-FFF2-40B4-BE49-F238E27FC236}">
                <a16:creationId xmlns:a16="http://schemas.microsoft.com/office/drawing/2014/main" id="{9682AF0F-ABD1-4A73-A392-AFFABFD7C58B}"/>
              </a:ext>
            </a:extLst>
          </p:cNvPr>
          <p:cNvGraphicFramePr>
            <a:graphicFrameLocks noGrp="1" noChangeAspect="1"/>
          </p:cNvGraphicFramePr>
          <p:nvPr>
            <p:ph sz="quarter" idx="2"/>
          </p:nvPr>
        </p:nvGraphicFramePr>
        <p:xfrm>
          <a:off x="6527801" y="4437064"/>
          <a:ext cx="1846263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Rovnice" r:id="rId3" imgW="1422360" imgH="469800" progId="Equation.3">
                  <p:embed/>
                </p:oleObj>
              </mc:Choice>
              <mc:Fallback>
                <p:oleObj name="Rovnice" r:id="rId3" imgW="1422360" imgH="469800" progId="Equation.3">
                  <p:embed/>
                  <p:pic>
                    <p:nvPicPr>
                      <p:cNvPr id="133142" name="Object 22">
                        <a:extLst>
                          <a:ext uri="{FF2B5EF4-FFF2-40B4-BE49-F238E27FC236}">
                            <a16:creationId xmlns:a16="http://schemas.microsoft.com/office/drawing/2014/main" id="{9682AF0F-ABD1-4A73-A392-AFFABFD7C5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1" y="4437064"/>
                        <a:ext cx="1846263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31" name="Rectangle 11">
            <a:extLst>
              <a:ext uri="{FF2B5EF4-FFF2-40B4-BE49-F238E27FC236}">
                <a16:creationId xmlns:a16="http://schemas.microsoft.com/office/drawing/2014/main" id="{CF04970E-489C-4AED-A31E-D8B1C23AD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6308725"/>
            <a:ext cx="47529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</a:rPr>
              <a:t>P(</a:t>
            </a:r>
            <a:r>
              <a:rPr lang="cs-CZ" altLang="cs-CZ" sz="1600" i="1">
                <a:latin typeface="Symbol" panose="05050102010706020507" pitchFamily="18" charset="2"/>
              </a:rPr>
              <a:t>c</a:t>
            </a:r>
            <a:r>
              <a:rPr lang="cs-CZ" altLang="cs-CZ" sz="1600" i="1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(2) </a:t>
            </a:r>
            <a:r>
              <a:rPr lang="cs-CZ" altLang="cs-CZ" sz="1600">
                <a:latin typeface="Verdana" panose="020B0604030504040204" pitchFamily="34" charset="0"/>
                <a:sym typeface="Symbol" panose="05050102010706020507" pitchFamily="18" charset="2"/>
              </a:rPr>
              <a:t> </a:t>
            </a:r>
            <a:r>
              <a:rPr lang="cs-CZ" altLang="cs-CZ" sz="1600" i="1">
                <a:latin typeface="Verdana" panose="020B0604030504040204" pitchFamily="34" charset="0"/>
                <a:sym typeface="Symbol" panose="05050102010706020507" pitchFamily="18" charset="2"/>
              </a:rPr>
              <a:t>JB</a:t>
            </a:r>
            <a:r>
              <a:rPr lang="cs-CZ" altLang="cs-CZ" sz="1600">
                <a:latin typeface="Verdana" panose="020B0604030504040204" pitchFamily="34" charset="0"/>
                <a:sym typeface="Symbol" panose="05050102010706020507" pitchFamily="18" charset="2"/>
              </a:rPr>
              <a:t>) = odhad hladiny významnosti</a:t>
            </a:r>
          </a:p>
        </p:txBody>
      </p:sp>
      <p:graphicFrame>
        <p:nvGraphicFramePr>
          <p:cNvPr id="133132" name="Object 12">
            <a:extLst>
              <a:ext uri="{FF2B5EF4-FFF2-40B4-BE49-F238E27FC236}">
                <a16:creationId xmlns:a16="http://schemas.microsoft.com/office/drawing/2014/main" id="{49D48C51-A425-44D5-BEFE-372142101C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10013" y="4256089"/>
          <a:ext cx="15875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Rovnice" r:id="rId5" imgW="1218960" imgH="469800" progId="Equation.3">
                  <p:embed/>
                </p:oleObj>
              </mc:Choice>
              <mc:Fallback>
                <p:oleObj name="Rovnice" r:id="rId5" imgW="1218960" imgH="469800" progId="Equation.3">
                  <p:embed/>
                  <p:pic>
                    <p:nvPicPr>
                      <p:cNvPr id="133132" name="Object 12">
                        <a:extLst>
                          <a:ext uri="{FF2B5EF4-FFF2-40B4-BE49-F238E27FC236}">
                            <a16:creationId xmlns:a16="http://schemas.microsoft.com/office/drawing/2014/main" id="{49D48C51-A425-44D5-BEFE-372142101C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0013" y="4256089"/>
                        <a:ext cx="1587500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33" name="Rectangle 13">
            <a:extLst>
              <a:ext uri="{FF2B5EF4-FFF2-40B4-BE49-F238E27FC236}">
                <a16:creationId xmlns:a16="http://schemas.microsoft.com/office/drawing/2014/main" id="{9A210E32-271D-4B38-AD8B-AA153B49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3933825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Testové kritérium:</a:t>
            </a:r>
            <a:endParaRPr lang="cs-CZ" altLang="cs-CZ" sz="1800">
              <a:solidFill>
                <a:srgbClr val="F68B3A"/>
              </a:solidFill>
              <a:latin typeface="Verdana" panose="020B0604030504040204" pitchFamily="34" charset="0"/>
            </a:endParaRPr>
          </a:p>
        </p:txBody>
      </p:sp>
      <p:sp>
        <p:nvSpPr>
          <p:cNvPr id="133134" name="Rectangle 14">
            <a:extLst>
              <a:ext uri="{FF2B5EF4-FFF2-40B4-BE49-F238E27FC236}">
                <a16:creationId xmlns:a16="http://schemas.microsoft.com/office/drawing/2014/main" id="{710E92BA-AFF1-4901-86AF-F3DE643D3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2995613"/>
            <a:ext cx="8713787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defTabSz="266700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 defTabSz="266700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 defTabSz="266700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 defTabSz="266700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 defTabSz="266700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None/>
            </a:pPr>
            <a:r>
              <a:rPr lang="cs-CZ" altLang="cs-CZ" sz="1600">
                <a:latin typeface="Verdana" panose="020B0604030504040204" pitchFamily="34" charset="0"/>
              </a:rPr>
              <a:t>Test je založen na současném testování šikmosti a špičatosti nesystematické složky, vychází se ze skutečnosti, že šikmost (</a:t>
            </a:r>
            <a:r>
              <a:rPr lang="cs-CZ" altLang="cs-CZ" sz="1600" i="1">
                <a:latin typeface="Verdana" panose="020B0604030504040204" pitchFamily="34" charset="0"/>
              </a:rPr>
              <a:t>SK</a:t>
            </a:r>
            <a:r>
              <a:rPr lang="cs-CZ" altLang="cs-CZ" sz="1600">
                <a:latin typeface="Verdana" panose="020B0604030504040204" pitchFamily="34" charset="0"/>
              </a:rPr>
              <a:t>) normálního rozdělení je 0 a špičatost (</a:t>
            </a:r>
            <a:r>
              <a:rPr lang="cs-CZ" altLang="cs-CZ" sz="1600" i="1">
                <a:latin typeface="Verdana" panose="020B0604030504040204" pitchFamily="34" charset="0"/>
              </a:rPr>
              <a:t>K</a:t>
            </a:r>
            <a:r>
              <a:rPr lang="cs-CZ" altLang="cs-CZ" sz="1600">
                <a:latin typeface="Verdana" panose="020B0604030504040204" pitchFamily="34" charset="0"/>
              </a:rPr>
              <a:t>) normálního rozdělení je 3.</a:t>
            </a:r>
          </a:p>
        </p:txBody>
      </p:sp>
      <p:sp>
        <p:nvSpPr>
          <p:cNvPr id="133140" name="Rectangle 20">
            <a:extLst>
              <a:ext uri="{FF2B5EF4-FFF2-40B4-BE49-F238E27FC236}">
                <a16:creationId xmlns:a16="http://schemas.microsoft.com/office/drawing/2014/main" id="{08C78850-DBDE-4111-9EFB-EB2C7E379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765175"/>
            <a:ext cx="4464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</a:rPr>
              <a:t>: normalita nesystematické složky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H</a:t>
            </a:r>
            <a:r>
              <a:rPr lang="cs-CZ" altLang="cs-CZ" sz="1600" baseline="-25000">
                <a:latin typeface="Verdana" panose="020B0604030504040204" pitchFamily="34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</a:rPr>
              <a:t>: non H</a:t>
            </a:r>
            <a:r>
              <a:rPr lang="cs-CZ" altLang="cs-CZ" sz="1600" baseline="-25000">
                <a:latin typeface="Verdana" panose="020B0604030504040204" pitchFamily="34" charset="0"/>
              </a:rPr>
              <a:t>0</a:t>
            </a:r>
            <a:r>
              <a:rPr lang="cs-CZ" altLang="cs-CZ" sz="1600" i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33141" name="Rectangle 21">
            <a:extLst>
              <a:ext uri="{FF2B5EF4-FFF2-40B4-BE49-F238E27FC236}">
                <a16:creationId xmlns:a16="http://schemas.microsoft.com/office/drawing/2014/main" id="{83B29807-172E-4321-83B2-028C01B29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8" y="3933825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latin typeface="Verdana" panose="020B0604030504040204" pitchFamily="34" charset="0"/>
              </a:rPr>
              <a:t>JB</a:t>
            </a:r>
            <a:r>
              <a:rPr lang="cs-CZ" altLang="cs-CZ" sz="1600">
                <a:latin typeface="Verdana" panose="020B0604030504040204" pitchFamily="34" charset="0"/>
              </a:rPr>
              <a:t> = </a:t>
            </a:r>
            <a:r>
              <a:rPr lang="cs-CZ" altLang="cs-CZ" sz="1600" i="1">
                <a:latin typeface="Verdana" panose="020B0604030504040204" pitchFamily="34" charset="0"/>
              </a:rPr>
              <a:t>SK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 i="1">
                <a:latin typeface="Verdana" panose="020B0604030504040204" pitchFamily="34" charset="0"/>
              </a:rPr>
              <a:t>K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</a:p>
        </p:txBody>
      </p:sp>
      <p:graphicFrame>
        <p:nvGraphicFramePr>
          <p:cNvPr id="133145" name="Object 25">
            <a:extLst>
              <a:ext uri="{FF2B5EF4-FFF2-40B4-BE49-F238E27FC236}">
                <a16:creationId xmlns:a16="http://schemas.microsoft.com/office/drawing/2014/main" id="{F1248440-157D-4E89-BC28-906964CC7CA1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59376" y="5013326"/>
          <a:ext cx="36163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Rovnice" r:id="rId7" imgW="2781000" imgH="622080" progId="Equation.3">
                  <p:embed/>
                </p:oleObj>
              </mc:Choice>
              <mc:Fallback>
                <p:oleObj name="Rovnice" r:id="rId7" imgW="2781000" imgH="622080" progId="Equation.3">
                  <p:embed/>
                  <p:pic>
                    <p:nvPicPr>
                      <p:cNvPr id="133145" name="Object 25">
                        <a:extLst>
                          <a:ext uri="{FF2B5EF4-FFF2-40B4-BE49-F238E27FC236}">
                            <a16:creationId xmlns:a16="http://schemas.microsoft.com/office/drawing/2014/main" id="{F1248440-157D-4E89-BC28-906964CC7C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6" y="5013326"/>
                        <a:ext cx="3616325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48" name="Rectangle 28">
            <a:extLst>
              <a:ext uri="{FF2B5EF4-FFF2-40B4-BE49-F238E27FC236}">
                <a16:creationId xmlns:a16="http://schemas.microsoft.com/office/drawing/2014/main" id="{84E0EA12-F260-4467-B88C-475EBAD15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126" y="3860801"/>
            <a:ext cx="22320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400" i="1">
                <a:latin typeface="Verdana" panose="020B0604030504040204" pitchFamily="34" charset="0"/>
              </a:rPr>
              <a:t>JB</a:t>
            </a:r>
            <a:r>
              <a:rPr lang="en-US" altLang="cs-CZ" sz="1400">
                <a:latin typeface="Verdana" panose="020B0604030504040204" pitchFamily="34" charset="0"/>
              </a:rPr>
              <a:t> ~</a:t>
            </a:r>
            <a:r>
              <a:rPr lang="cs-CZ" altLang="cs-CZ" sz="1400">
                <a:latin typeface="Verdana" panose="020B0604030504040204" pitchFamily="34" charset="0"/>
              </a:rPr>
              <a:t> </a:t>
            </a:r>
            <a:r>
              <a:rPr lang="cs-CZ" altLang="cs-CZ" sz="1400" i="1">
                <a:latin typeface="Symbol" panose="05050102010706020507" pitchFamily="18" charset="2"/>
              </a:rPr>
              <a:t>c</a:t>
            </a:r>
            <a:r>
              <a:rPr lang="cs-CZ" altLang="cs-CZ" sz="1400" i="1" baseline="30000">
                <a:latin typeface="Verdana" panose="020B0604030504040204" pitchFamily="34" charset="0"/>
              </a:rPr>
              <a:t>2</a:t>
            </a:r>
            <a:r>
              <a:rPr lang="cs-CZ" altLang="cs-CZ" sz="1400">
                <a:latin typeface="Verdana" panose="020B0604030504040204" pitchFamily="34" charset="0"/>
              </a:rPr>
              <a:t>(2)</a:t>
            </a:r>
            <a:endParaRPr lang="en-US" altLang="cs-CZ" sz="1400">
              <a:latin typeface="Verdana" panose="020B0604030504040204" pitchFamily="34" charset="0"/>
            </a:endParaRPr>
          </a:p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en-US" altLang="cs-CZ" sz="1400" i="1">
                <a:latin typeface="Verdana" panose="020B0604030504040204" pitchFamily="34" charset="0"/>
              </a:rPr>
              <a:t>SK</a:t>
            </a:r>
            <a:r>
              <a:rPr lang="cs-CZ" altLang="cs-CZ" sz="1400">
                <a:latin typeface="Verdana" panose="020B0604030504040204" pitchFamily="34" charset="0"/>
              </a:rPr>
              <a:t> a </a:t>
            </a:r>
            <a:r>
              <a:rPr lang="cs-CZ" altLang="cs-CZ" sz="1400" i="1">
                <a:latin typeface="Verdana" panose="020B0604030504040204" pitchFamily="34" charset="0"/>
              </a:rPr>
              <a:t>K</a:t>
            </a:r>
            <a:r>
              <a:rPr lang="en-US" altLang="cs-CZ" sz="1400">
                <a:latin typeface="Verdana" panose="020B0604030504040204" pitchFamily="34" charset="0"/>
              </a:rPr>
              <a:t> ~ N</a:t>
            </a:r>
            <a:r>
              <a:rPr lang="cs-CZ" altLang="cs-CZ" sz="1400">
                <a:latin typeface="Verdana" panose="020B0604030504040204" pitchFamily="34" charset="0"/>
              </a:rPr>
              <a:t>(0,1)</a:t>
            </a:r>
          </a:p>
        </p:txBody>
      </p:sp>
      <p:sp>
        <p:nvSpPr>
          <p:cNvPr id="133149" name="Rectangle 29">
            <a:extLst>
              <a:ext uri="{FF2B5EF4-FFF2-40B4-BE49-F238E27FC236}">
                <a16:creationId xmlns:a16="http://schemas.microsoft.com/office/drawing/2014/main" id="{AB498098-C525-43D8-A325-99E982E23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6283326"/>
            <a:ext cx="37084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400" i="1">
                <a:latin typeface="Verdana" panose="020B0604030504040204" pitchFamily="34" charset="0"/>
                <a:sym typeface="Symbol" panose="05050102010706020507" pitchFamily="18" charset="2"/>
              </a:rPr>
              <a:t>Odhad hl. významnosti </a:t>
            </a:r>
            <a:r>
              <a:rPr lang="en-US" altLang="cs-CZ" sz="1400" i="1">
                <a:latin typeface="Verdana" panose="020B0604030504040204" pitchFamily="34" charset="0"/>
                <a:sym typeface="Symbol" panose="05050102010706020507" pitchFamily="18" charset="2"/>
              </a:rPr>
              <a:t>&gt;</a:t>
            </a:r>
            <a:r>
              <a:rPr lang="cs-CZ" altLang="cs-CZ" sz="1400" i="1">
                <a:latin typeface="Verdana" panose="020B0604030504040204" pitchFamily="34" charset="0"/>
                <a:sym typeface="Symbol" panose="05050102010706020507" pitchFamily="18" charset="2"/>
              </a:rPr>
              <a:t> 0,05 platí H</a:t>
            </a:r>
            <a:r>
              <a:rPr lang="cs-CZ" altLang="cs-CZ" sz="1400" i="1" baseline="-25000">
                <a:latin typeface="Verdana" panose="020B0604030504040204" pitchFamily="34" charset="0"/>
                <a:sym typeface="Symbol" panose="05050102010706020507" pitchFamily="18" charset="2"/>
              </a:rPr>
              <a:t>0</a:t>
            </a:r>
            <a:endParaRPr lang="cs-CZ" altLang="cs-CZ" sz="1400" i="1">
              <a:latin typeface="Verdana" panose="020B0604030504040204" pitchFamily="34" charset="0"/>
              <a:sym typeface="Symbol" panose="05050102010706020507" pitchFamily="18" charset="2"/>
            </a:endParaRPr>
          </a:p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400" i="1">
                <a:latin typeface="Verdana" panose="020B0604030504040204" pitchFamily="34" charset="0"/>
                <a:sym typeface="Symbol" panose="05050102010706020507" pitchFamily="18" charset="2"/>
              </a:rPr>
              <a:t>	                  </a:t>
            </a:r>
            <a:r>
              <a:rPr lang="en-US" altLang="cs-CZ" sz="1400" i="1">
                <a:latin typeface="Verdana" panose="020B0604030504040204" pitchFamily="34" charset="0"/>
                <a:sym typeface="Symbol" panose="05050102010706020507" pitchFamily="18" charset="2"/>
              </a:rPr>
              <a:t> &lt; 0,05 plat</a:t>
            </a:r>
            <a:r>
              <a:rPr lang="cs-CZ" altLang="cs-CZ" sz="1400" i="1">
                <a:latin typeface="Verdana" panose="020B0604030504040204" pitchFamily="34" charset="0"/>
                <a:sym typeface="Symbol" panose="05050102010706020507" pitchFamily="18" charset="2"/>
              </a:rPr>
              <a:t>í H</a:t>
            </a:r>
            <a:r>
              <a:rPr lang="cs-CZ" altLang="cs-CZ" sz="1400" i="1" baseline="-25000">
                <a:latin typeface="Verdana" panose="020B0604030504040204" pitchFamily="34" charset="0"/>
                <a:sym typeface="Symbol" panose="05050102010706020507" pitchFamily="18" charset="2"/>
              </a:rPr>
              <a:t>1</a:t>
            </a:r>
          </a:p>
        </p:txBody>
      </p:sp>
      <p:sp>
        <p:nvSpPr>
          <p:cNvPr id="133150" name="Rectangle 30">
            <a:extLst>
              <a:ext uri="{FF2B5EF4-FFF2-40B4-BE49-F238E27FC236}">
                <a16:creationId xmlns:a16="http://schemas.microsoft.com/office/drawing/2014/main" id="{AA8D3978-EA69-4F7B-A8FA-3D4233EA3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5734050"/>
            <a:ext cx="2133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cs-CZ" altLang="cs-CZ" sz="1600" i="1">
                <a:solidFill>
                  <a:srgbClr val="F68B3A"/>
                </a:solidFill>
                <a:latin typeface="Verdana" panose="020B0604030504040204" pitchFamily="34" charset="0"/>
              </a:rPr>
              <a:t>Kritický obor:</a:t>
            </a:r>
            <a:endParaRPr lang="cs-CZ" altLang="cs-CZ" sz="1800">
              <a:solidFill>
                <a:srgbClr val="F68B3A"/>
              </a:solidFill>
              <a:latin typeface="Verdana" panose="020B0604030504040204" pitchFamily="34" charset="0"/>
            </a:endParaRPr>
          </a:p>
        </p:txBody>
      </p:sp>
      <p:sp>
        <p:nvSpPr>
          <p:cNvPr id="133151" name="Rectangle 31">
            <a:extLst>
              <a:ext uri="{FF2B5EF4-FFF2-40B4-BE49-F238E27FC236}">
                <a16:creationId xmlns:a16="http://schemas.microsoft.com/office/drawing/2014/main" id="{7E532EFB-1D81-4C82-A63E-6F691602B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6" y="5734050"/>
            <a:ext cx="33131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JB</a:t>
            </a:r>
            <a:r>
              <a:rPr lang="en-US" altLang="cs-CZ" sz="1600">
                <a:latin typeface="Verdana" panose="020B0604030504040204" pitchFamily="34" charset="0"/>
              </a:rPr>
              <a:t> &gt;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Symbol" panose="05050102010706020507" pitchFamily="18" charset="2"/>
              </a:rPr>
              <a:t>c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 baseline="-25000">
                <a:latin typeface="Verdana" panose="020B0604030504040204" pitchFamily="34" charset="0"/>
              </a:rPr>
              <a:t>1‑</a:t>
            </a:r>
            <a:r>
              <a:rPr lang="cs-CZ" altLang="cs-CZ" sz="1600" i="1" baseline="-25000">
                <a:latin typeface="Symbol" panose="05050102010706020507" pitchFamily="18" charset="2"/>
              </a:rPr>
              <a:t>a</a:t>
            </a:r>
            <a:r>
              <a:rPr lang="cs-CZ" altLang="cs-CZ" sz="1600" b="1" i="1">
                <a:latin typeface="Verdana" panose="020B0604030504040204" pitchFamily="34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</a:rPr>
              <a:t>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46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66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91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16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360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61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66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86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6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31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51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  <p:bldP spid="133123" grpId="0"/>
      <p:bldP spid="133124" grpId="0" autoUpdateAnimBg="0"/>
      <p:bldP spid="133125" grpId="0" build="p" autoUpdateAnimBg="0" advAuto="1000"/>
      <p:bldP spid="133131" grpId="0" autoUpdateAnimBg="0"/>
      <p:bldP spid="133133" grpId="0" autoUpdateAnimBg="0"/>
      <p:bldP spid="133134" grpId="0" autoUpdateAnimBg="0"/>
      <p:bldP spid="133140" grpId="0" build="p" autoUpdateAnimBg="0" advAuto="1000"/>
      <p:bldP spid="133141" grpId="0" autoUpdateAnimBg="0"/>
      <p:bldP spid="133148" grpId="0" autoUpdateAnimBg="0"/>
      <p:bldP spid="133149" grpId="0" autoUpdateAnimBg="0"/>
      <p:bldP spid="133150" grpId="0" autoUpdateAnimBg="0"/>
      <p:bldP spid="133151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>
            <a:extLst>
              <a:ext uri="{FF2B5EF4-FFF2-40B4-BE49-F238E27FC236}">
                <a16:creationId xmlns:a16="http://schemas.microsoft.com/office/drawing/2014/main" id="{756FDEC5-8D62-4A1B-91B0-5C58DF4D8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700213"/>
            <a:ext cx="80772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 Akaikeho kritéria</a:t>
            </a:r>
            <a:endParaRPr lang="cs-CZ" altLang="cs-CZ" sz="1600" b="1">
              <a:latin typeface="Verdana" panose="020B0604030504040204" pitchFamily="34" charset="0"/>
            </a:endParaRPr>
          </a:p>
        </p:txBody>
      </p:sp>
      <p:sp>
        <p:nvSpPr>
          <p:cNvPr id="119813" name="Rectangle 5">
            <a:extLst>
              <a:ext uri="{FF2B5EF4-FFF2-40B4-BE49-F238E27FC236}">
                <a16:creationId xmlns:a16="http://schemas.microsoft.com/office/drawing/2014/main" id="{7ADF64F6-4525-412B-AD59-7F7EBC936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476251"/>
            <a:ext cx="79930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2767013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186113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605213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024313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4815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9387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53959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85311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6. Další kritéria pro volbu modelu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119814" name="Rectangle 6">
            <a:extLst>
              <a:ext uri="{FF2B5EF4-FFF2-40B4-BE49-F238E27FC236}">
                <a16:creationId xmlns:a16="http://schemas.microsoft.com/office/drawing/2014/main" id="{BD54F185-8BCA-4BB5-A973-9EEBF68C8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060575"/>
            <a:ext cx="80772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AIC = 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 ln 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i="1" baseline="-25000">
                <a:latin typeface="Verdana" panose="020B0604030504040204" pitchFamily="34" charset="0"/>
              </a:rPr>
              <a:t>a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 + 2</a:t>
            </a:r>
            <a:r>
              <a:rPr lang="cs-CZ" altLang="cs-CZ" sz="1600" i="1">
                <a:latin typeface="Verdana" panose="020B0604030504040204" pitchFamily="34" charset="0"/>
              </a:rPr>
              <a:t>M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sp>
        <p:nvSpPr>
          <p:cNvPr id="119816" name="Rectangle 8">
            <a:extLst>
              <a:ext uri="{FF2B5EF4-FFF2-40B4-BE49-F238E27FC236}">
                <a16:creationId xmlns:a16="http://schemas.microsoft.com/office/drawing/2014/main" id="{4C229A55-F78D-461B-8F13-C4F27BB58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981075"/>
            <a:ext cx="83534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defTabSz="266700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 defTabSz="266700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 defTabSz="266700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 defTabSz="266700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 defTabSz="266700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defTabSz="266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lnSpc>
                <a:spcPct val="90000"/>
              </a:lnSpc>
              <a:spcBef>
                <a:spcPts val="350"/>
              </a:spcBef>
              <a:buNone/>
            </a:pPr>
            <a:r>
              <a:rPr lang="cs-CZ" altLang="cs-CZ" sz="1600">
                <a:latin typeface="Verdana" panose="020B0604030504040204" pitchFamily="34" charset="0"/>
              </a:rPr>
              <a:t>Existuje-li několik akceptovatelných modelů, vybere se jako nejlepší ten model, který má nejnižší hodnoty uvedených kritérií.</a:t>
            </a:r>
          </a:p>
        </p:txBody>
      </p:sp>
      <p:sp>
        <p:nvSpPr>
          <p:cNvPr id="119817" name="Rectangle 9">
            <a:extLst>
              <a:ext uri="{FF2B5EF4-FFF2-40B4-BE49-F238E27FC236}">
                <a16:creationId xmlns:a16="http://schemas.microsoft.com/office/drawing/2014/main" id="{45D3504B-41B2-4D80-BA76-B09AC8AD7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636839"/>
            <a:ext cx="80772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BIC</a:t>
            </a:r>
            <a:r>
              <a:rPr lang="cs-CZ" altLang="cs-CZ" sz="1600">
                <a:latin typeface="Verdana" panose="020B0604030504040204" pitchFamily="34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 ln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i="1" baseline="-25000">
                <a:latin typeface="Verdana" panose="020B0604030504040204" pitchFamily="34" charset="0"/>
              </a:rPr>
              <a:t>a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 - (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 ‑ </a:t>
            </a:r>
            <a:r>
              <a:rPr lang="cs-CZ" altLang="cs-CZ" sz="1600" i="1">
                <a:latin typeface="Verdana" panose="020B0604030504040204" pitchFamily="34" charset="0"/>
              </a:rPr>
              <a:t>M</a:t>
            </a:r>
            <a:r>
              <a:rPr lang="cs-CZ" altLang="cs-CZ" sz="1600">
                <a:latin typeface="Verdana" panose="020B0604030504040204" pitchFamily="34" charset="0"/>
              </a:rPr>
              <a:t>)ln(1 ‑ </a:t>
            </a:r>
            <a:r>
              <a:rPr lang="cs-CZ" altLang="cs-CZ" sz="1600" i="1">
                <a:latin typeface="Verdana" panose="020B0604030504040204" pitchFamily="34" charset="0"/>
              </a:rPr>
              <a:t>M</a:t>
            </a:r>
            <a:r>
              <a:rPr lang="cs-CZ" altLang="cs-CZ" sz="1600">
                <a:latin typeface="Verdana" panose="020B0604030504040204" pitchFamily="34" charset="0"/>
              </a:rPr>
              <a:t>/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) + </a:t>
            </a:r>
            <a:r>
              <a:rPr lang="cs-CZ" altLang="cs-CZ" sz="1600" i="1">
                <a:latin typeface="Verdana" panose="020B0604030504040204" pitchFamily="34" charset="0"/>
              </a:rPr>
              <a:t>M</a:t>
            </a:r>
            <a:r>
              <a:rPr lang="cs-CZ" altLang="cs-CZ" sz="1600">
                <a:latin typeface="Verdana" panose="020B0604030504040204" pitchFamily="34" charset="0"/>
              </a:rPr>
              <a:t> ln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 + </a:t>
            </a:r>
            <a:r>
              <a:rPr lang="cs-CZ" altLang="cs-CZ" sz="1600" i="1">
                <a:latin typeface="Verdana" panose="020B0604030504040204" pitchFamily="34" charset="0"/>
              </a:rPr>
              <a:t>M</a:t>
            </a:r>
            <a:r>
              <a:rPr lang="cs-CZ" altLang="cs-CZ" sz="1600">
                <a:latin typeface="Verdana" panose="020B0604030504040204" pitchFamily="34" charset="0"/>
              </a:rPr>
              <a:t> ln(((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i="1" baseline="-25000">
                <a:latin typeface="Verdana" panose="020B0604030504040204" pitchFamily="34" charset="0"/>
              </a:rPr>
              <a:t>y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/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i="1" baseline="-25000">
                <a:latin typeface="Verdana" panose="020B0604030504040204" pitchFamily="34" charset="0"/>
              </a:rPr>
              <a:t>a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) ‑ 1)/</a:t>
            </a:r>
            <a:r>
              <a:rPr lang="cs-CZ" altLang="cs-CZ" sz="1600" i="1">
                <a:latin typeface="Verdana" panose="020B0604030504040204" pitchFamily="34" charset="0"/>
              </a:rPr>
              <a:t>M</a:t>
            </a:r>
            <a:r>
              <a:rPr lang="cs-CZ" altLang="cs-CZ" sz="1600">
                <a:latin typeface="Verdana" panose="020B0604030504040204" pitchFamily="34" charset="0"/>
              </a:rPr>
              <a:t>), </a:t>
            </a:r>
          </a:p>
        </p:txBody>
      </p:sp>
      <p:sp>
        <p:nvSpPr>
          <p:cNvPr id="119818" name="Rectangle 10">
            <a:extLst>
              <a:ext uri="{FF2B5EF4-FFF2-40B4-BE49-F238E27FC236}">
                <a16:creationId xmlns:a16="http://schemas.microsoft.com/office/drawing/2014/main" id="{29235990-35C3-4A0E-877A-61F2EA063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8" y="3213101"/>
            <a:ext cx="63373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None/>
            </a:pPr>
            <a:r>
              <a:rPr lang="cs-CZ" altLang="cs-CZ" sz="1600">
                <a:latin typeface="Verdana" panose="020B0604030504040204" pitchFamily="34" charset="0"/>
              </a:rPr>
              <a:t>kde je	</a:t>
            </a:r>
            <a:r>
              <a:rPr lang="cs-CZ" altLang="cs-CZ" sz="1600" i="1">
                <a:latin typeface="Verdana" panose="020B0604030504040204" pitchFamily="34" charset="0"/>
              </a:rPr>
              <a:t>M</a:t>
            </a:r>
            <a:r>
              <a:rPr lang="cs-CZ" altLang="cs-CZ" sz="1600">
                <a:latin typeface="Verdana" panose="020B0604030504040204" pitchFamily="34" charset="0"/>
              </a:rPr>
              <a:t> = </a:t>
            </a:r>
            <a:r>
              <a:rPr lang="cs-CZ" altLang="cs-CZ" sz="1600" i="1">
                <a:latin typeface="Verdana" panose="020B0604030504040204" pitchFamily="34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</a:rPr>
              <a:t> + </a:t>
            </a:r>
            <a:r>
              <a:rPr lang="cs-CZ" altLang="cs-CZ" sz="1600" i="1">
                <a:latin typeface="Verdana" panose="020B0604030504040204" pitchFamily="34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</a:rPr>
              <a:t>  počet parametrů v modelu,</a:t>
            </a:r>
          </a:p>
          <a:p>
            <a:pPr lvl="1" algn="just">
              <a:buFont typeface="Symbol" panose="05050102010706020507" pitchFamily="18" charset="2"/>
              <a:buNone/>
            </a:pPr>
            <a:r>
              <a:rPr lang="cs-CZ" altLang="cs-CZ" sz="1400" i="1">
                <a:latin typeface="Symbol" panose="05050102010706020507" pitchFamily="18" charset="2"/>
              </a:rPr>
              <a:t>		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i="1" baseline="-25000">
                <a:latin typeface="Verdana" panose="020B0604030504040204" pitchFamily="34" charset="0"/>
              </a:rPr>
              <a:t>a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  reziduální rozptyl modelu ARMA(</a:t>
            </a:r>
            <a:r>
              <a:rPr lang="cs-CZ" altLang="cs-CZ" sz="1600" i="1">
                <a:latin typeface="Verdana" panose="020B0604030504040204" pitchFamily="34" charset="0"/>
              </a:rPr>
              <a:t>p</a:t>
            </a:r>
            <a:r>
              <a:rPr lang="cs-CZ" altLang="cs-CZ" sz="1600">
                <a:latin typeface="Verdana" panose="020B0604030504040204" pitchFamily="34" charset="0"/>
              </a:rPr>
              <a:t>,</a:t>
            </a:r>
            <a:r>
              <a:rPr lang="cs-CZ" altLang="cs-CZ" sz="1600" i="1">
                <a:latin typeface="Verdana" panose="020B0604030504040204" pitchFamily="34" charset="0"/>
              </a:rPr>
              <a:t>q</a:t>
            </a:r>
            <a:r>
              <a:rPr lang="cs-CZ" altLang="cs-CZ" sz="1600">
                <a:latin typeface="Verdana" panose="020B0604030504040204" pitchFamily="34" charset="0"/>
              </a:rPr>
              <a:t>)</a:t>
            </a:r>
            <a:r>
              <a:rPr lang="cs-CZ" altLang="cs-CZ" sz="1600" i="1">
                <a:latin typeface="Verdana" panose="020B0604030504040204" pitchFamily="34" charset="0"/>
              </a:rPr>
              <a:t>,</a:t>
            </a:r>
          </a:p>
          <a:p>
            <a:pPr lvl="1" algn="just">
              <a:buFont typeface="Symbol" panose="05050102010706020507" pitchFamily="18" charset="2"/>
              <a:buNone/>
            </a:pPr>
            <a:r>
              <a:rPr lang="cs-CZ" altLang="cs-CZ" sz="1400" i="1">
                <a:latin typeface="Symbol" panose="05050102010706020507" pitchFamily="18" charset="2"/>
              </a:rPr>
              <a:t>		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i="1" baseline="-25000">
                <a:latin typeface="Verdana" panose="020B0604030504040204" pitchFamily="34" charset="0"/>
              </a:rPr>
              <a:t>y</a:t>
            </a:r>
            <a:r>
              <a:rPr lang="cs-CZ" altLang="cs-CZ" sz="1600" baseline="30000">
                <a:latin typeface="Verdana" panose="020B0604030504040204" pitchFamily="34" charset="0"/>
              </a:rPr>
              <a:t>2  </a:t>
            </a:r>
            <a:r>
              <a:rPr lang="cs-CZ" altLang="cs-CZ" sz="1600">
                <a:latin typeface="Verdana" panose="020B0604030504040204" pitchFamily="34" charset="0"/>
              </a:rPr>
              <a:t>rozptyl časové řady</a:t>
            </a:r>
          </a:p>
        </p:txBody>
      </p:sp>
      <p:sp>
        <p:nvSpPr>
          <p:cNvPr id="119820" name="Rectangle 12">
            <a:extLst>
              <a:ext uri="{FF2B5EF4-FFF2-40B4-BE49-F238E27FC236}">
                <a16:creationId xmlns:a16="http://schemas.microsoft.com/office/drawing/2014/main" id="{F9E74998-CE93-4525-A1AB-45DDBB4A0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4508501"/>
            <a:ext cx="80772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 Schwartzovo bayesovské kritérium</a:t>
            </a:r>
            <a:endParaRPr lang="cs-CZ" altLang="cs-CZ" sz="1600" b="1">
              <a:latin typeface="Verdana" panose="020B0604030504040204" pitchFamily="34" charset="0"/>
            </a:endParaRPr>
          </a:p>
        </p:txBody>
      </p:sp>
      <p:sp>
        <p:nvSpPr>
          <p:cNvPr id="119821" name="Rectangle 13">
            <a:extLst>
              <a:ext uri="{FF2B5EF4-FFF2-40B4-BE49-F238E27FC236}">
                <a16:creationId xmlns:a16="http://schemas.microsoft.com/office/drawing/2014/main" id="{5E55761C-7414-4616-A79A-969D8C4E0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3" y="4868863"/>
            <a:ext cx="80772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tabLst>
                <a:tab pos="7239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79388" algn="l">
              <a:buChar char="–"/>
              <a:tabLst>
                <a:tab pos="7239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4002088" indent="-228600" algn="l">
              <a:buChar char="•"/>
              <a:tabLst>
                <a:tab pos="7239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4410075" indent="-228600" algn="l">
              <a:buChar char="–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818063" indent="-228600" algn="l"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52752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57324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61896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6646863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cs-CZ" altLang="cs-CZ" sz="1600" i="1">
                <a:latin typeface="Verdana" panose="020B0604030504040204" pitchFamily="34" charset="0"/>
              </a:rPr>
              <a:t>SBC</a:t>
            </a:r>
            <a:r>
              <a:rPr lang="cs-CZ" altLang="cs-CZ" sz="1600">
                <a:latin typeface="Verdana" panose="020B0604030504040204" pitchFamily="34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 ln</a:t>
            </a:r>
            <a:r>
              <a:rPr lang="cs-CZ" altLang="cs-CZ" sz="1600" i="1">
                <a:latin typeface="Symbol" panose="05050102010706020507" pitchFamily="18" charset="2"/>
              </a:rPr>
              <a:t>s</a:t>
            </a:r>
            <a:r>
              <a:rPr lang="cs-CZ" altLang="cs-CZ" sz="1600" i="1" baseline="-25000">
                <a:latin typeface="Verdana" panose="020B0604030504040204" pitchFamily="34" charset="0"/>
              </a:rPr>
              <a:t>a</a:t>
            </a:r>
            <a:r>
              <a:rPr lang="cs-CZ" altLang="cs-CZ" sz="1600" baseline="30000">
                <a:latin typeface="Verdana" panose="020B0604030504040204" pitchFamily="34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</a:rPr>
              <a:t> + </a:t>
            </a:r>
            <a:r>
              <a:rPr lang="cs-CZ" altLang="cs-CZ" sz="1600" i="1">
                <a:latin typeface="Verdana" panose="020B0604030504040204" pitchFamily="34" charset="0"/>
              </a:rPr>
              <a:t>M</a:t>
            </a:r>
            <a:r>
              <a:rPr lang="cs-CZ" altLang="cs-CZ" sz="1600">
                <a:latin typeface="Verdana" panose="020B0604030504040204" pitchFamily="34" charset="0"/>
              </a:rPr>
              <a:t> ln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2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utoUpdateAnimBg="0"/>
      <p:bldP spid="119813" grpId="0" autoUpdateAnimBg="0"/>
      <p:bldP spid="119814" grpId="0" autoUpdateAnimBg="0"/>
      <p:bldP spid="119816" grpId="0" autoUpdateAnimBg="0"/>
      <p:bldP spid="119817" grpId="0" autoUpdateAnimBg="0"/>
      <p:bldP spid="119818" grpId="0" autoUpdateAnimBg="0"/>
      <p:bldP spid="119820" grpId="0" autoUpdateAnimBg="0"/>
      <p:bldP spid="11982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E3F2086-C8ED-4DB5-A58B-441807EF6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772400" cy="781050"/>
          </a:xfrm>
        </p:spPr>
        <p:txBody>
          <a:bodyPr/>
          <a:lstStyle/>
          <a:p>
            <a:pPr algn="l"/>
            <a:r>
              <a:rPr lang="cs-CZ" altLang="cs-CZ" sz="24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Základní popisné charakteristiky</a:t>
            </a:r>
          </a:p>
        </p:txBody>
      </p:sp>
      <p:sp>
        <p:nvSpPr>
          <p:cNvPr id="20506" name="Rectangle 26">
            <a:extLst>
              <a:ext uri="{FF2B5EF4-FFF2-40B4-BE49-F238E27FC236}">
                <a16:creationId xmlns:a16="http://schemas.microsoft.com/office/drawing/2014/main" id="{006A5E10-11E8-4588-969F-CC138267A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240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prostý aritmetický průměr</a:t>
            </a:r>
          </a:p>
        </p:txBody>
      </p:sp>
      <p:graphicFrame>
        <p:nvGraphicFramePr>
          <p:cNvPr id="20509" name="Object 29">
            <a:extLst>
              <a:ext uri="{FF2B5EF4-FFF2-40B4-BE49-F238E27FC236}">
                <a16:creationId xmlns:a16="http://schemas.microsoft.com/office/drawing/2014/main" id="{6E3D7E3A-33EF-4DBF-AF1C-A577A7DBB1D5}"/>
              </a:ext>
            </a:extLst>
          </p:cNvPr>
          <p:cNvGraphicFramePr>
            <a:graphicFrameLocks/>
          </p:cNvGraphicFramePr>
          <p:nvPr/>
        </p:nvGraphicFramePr>
        <p:xfrm>
          <a:off x="5562600" y="1752601"/>
          <a:ext cx="9271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Rovnice" r:id="rId3" imgW="711000" imgH="596880" progId="Equation.3">
                  <p:embed/>
                </p:oleObj>
              </mc:Choice>
              <mc:Fallback>
                <p:oleObj name="Rovnice" r:id="rId3" imgW="711000" imgH="596880" progId="Equation.3">
                  <p:embed/>
                  <p:pic>
                    <p:nvPicPr>
                      <p:cNvPr id="20509" name="Object 29">
                        <a:extLst>
                          <a:ext uri="{FF2B5EF4-FFF2-40B4-BE49-F238E27FC236}">
                            <a16:creationId xmlns:a16="http://schemas.microsoft.com/office/drawing/2014/main" id="{6E3D7E3A-33EF-4DBF-AF1C-A577A7DBB1D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752601"/>
                        <a:ext cx="927100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5">
            <a:extLst>
              <a:ext uri="{FF2B5EF4-FFF2-40B4-BE49-F238E27FC236}">
                <a16:creationId xmlns:a16="http://schemas.microsoft.com/office/drawing/2014/main" id="{CE001048-700D-48CE-9807-2014CF747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4290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prostý chronologický průměr</a:t>
            </a:r>
          </a:p>
        </p:txBody>
      </p:sp>
      <p:graphicFrame>
        <p:nvGraphicFramePr>
          <p:cNvPr id="20511" name="Object 31">
            <a:extLst>
              <a:ext uri="{FF2B5EF4-FFF2-40B4-BE49-F238E27FC236}">
                <a16:creationId xmlns:a16="http://schemas.microsoft.com/office/drawing/2014/main" id="{5E35B42D-91FC-4D94-81E5-A091D754B5F6}"/>
              </a:ext>
            </a:extLst>
          </p:cNvPr>
          <p:cNvGraphicFramePr>
            <a:graphicFrameLocks/>
          </p:cNvGraphicFramePr>
          <p:nvPr/>
        </p:nvGraphicFramePr>
        <p:xfrm>
          <a:off x="2667000" y="3886201"/>
          <a:ext cx="67945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Rovnice" r:id="rId5" imgW="4279680" imgH="609480" progId="Equation.3">
                  <p:embed/>
                </p:oleObj>
              </mc:Choice>
              <mc:Fallback>
                <p:oleObj name="Rovnice" r:id="rId5" imgW="4279680" imgH="609480" progId="Equation.3">
                  <p:embed/>
                  <p:pic>
                    <p:nvPicPr>
                      <p:cNvPr id="20511" name="Object 31">
                        <a:extLst>
                          <a:ext uri="{FF2B5EF4-FFF2-40B4-BE49-F238E27FC236}">
                            <a16:creationId xmlns:a16="http://schemas.microsoft.com/office/drawing/2014/main" id="{5E35B42D-91FC-4D94-81E5-A091D754B5F6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886201"/>
                        <a:ext cx="6794500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Rectangle 8">
            <a:extLst>
              <a:ext uri="{FF2B5EF4-FFF2-40B4-BE49-F238E27FC236}">
                <a16:creationId xmlns:a16="http://schemas.microsoft.com/office/drawing/2014/main" id="{F4B4171A-0DDB-4AC1-8A6C-80102D13B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0292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vážený chronologický průměr</a:t>
            </a:r>
          </a:p>
        </p:txBody>
      </p:sp>
      <p:graphicFrame>
        <p:nvGraphicFramePr>
          <p:cNvPr id="20513" name="Object 33">
            <a:extLst>
              <a:ext uri="{FF2B5EF4-FFF2-40B4-BE49-F238E27FC236}">
                <a16:creationId xmlns:a16="http://schemas.microsoft.com/office/drawing/2014/main" id="{18F65A28-131B-47D9-BC8C-BB14F2CBA78F}"/>
              </a:ext>
            </a:extLst>
          </p:cNvPr>
          <p:cNvGraphicFramePr>
            <a:graphicFrameLocks/>
          </p:cNvGraphicFramePr>
          <p:nvPr/>
        </p:nvGraphicFramePr>
        <p:xfrm>
          <a:off x="2743201" y="5486401"/>
          <a:ext cx="698182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Rovnice" r:id="rId7" imgW="3657600" imgH="622080" progId="Equation.3">
                  <p:embed/>
                </p:oleObj>
              </mc:Choice>
              <mc:Fallback>
                <p:oleObj name="Rovnice" r:id="rId7" imgW="3657600" imgH="622080" progId="Equation.3">
                  <p:embed/>
                  <p:pic>
                    <p:nvPicPr>
                      <p:cNvPr id="20513" name="Object 33">
                        <a:extLst>
                          <a:ext uri="{FF2B5EF4-FFF2-40B4-BE49-F238E27FC236}">
                            <a16:creationId xmlns:a16="http://schemas.microsoft.com/office/drawing/2014/main" id="{18F65A28-131B-47D9-BC8C-BB14F2CBA78F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1" y="5486401"/>
                        <a:ext cx="6981825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5" name="Rectangle 45">
            <a:extLst>
              <a:ext uri="{FF2B5EF4-FFF2-40B4-BE49-F238E27FC236}">
                <a16:creationId xmlns:a16="http://schemas.microsoft.com/office/drawing/2014/main" id="{2E07CD5A-4AA8-4E06-9204-09FA4F881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99060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cs-CZ" altLang="cs-CZ" sz="1600">
                <a:latin typeface="Verdana" panose="020B0604030504040204" pitchFamily="34" charset="0"/>
              </a:rPr>
              <a:t> Intervalové časové řady</a:t>
            </a:r>
          </a:p>
        </p:txBody>
      </p:sp>
      <p:sp>
        <p:nvSpPr>
          <p:cNvPr id="20526" name="Rectangle 46">
            <a:extLst>
              <a:ext uri="{FF2B5EF4-FFF2-40B4-BE49-F238E27FC236}">
                <a16:creationId xmlns:a16="http://schemas.microsoft.com/office/drawing/2014/main" id="{ACDEF5B5-2EE4-4B2D-9938-23EDADB6C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895600"/>
            <a:ext cx="3505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cs-CZ" altLang="cs-CZ" sz="1600">
                <a:latin typeface="Verdana" panose="020B0604030504040204" pitchFamily="34" charset="0"/>
              </a:rPr>
              <a:t> Okamžikové časové řady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725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225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225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16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4475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6" grpId="0" autoUpdateAnimBg="0"/>
      <p:bldP spid="20485" grpId="0" autoUpdateAnimBg="0"/>
      <p:bldP spid="20488" grpId="0" autoUpdateAnimBg="0"/>
      <p:bldP spid="20525" grpId="0"/>
      <p:bldP spid="205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26">
            <a:extLst>
              <a:ext uri="{FF2B5EF4-FFF2-40B4-BE49-F238E27FC236}">
                <a16:creationId xmlns:a16="http://schemas.microsoft.com/office/drawing/2014/main" id="{507BF731-3E9D-4B71-BBA5-5481C5712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7772400" cy="552450"/>
          </a:xfrm>
        </p:spPr>
        <p:txBody>
          <a:bodyPr/>
          <a:lstStyle/>
          <a:p>
            <a:pPr algn="l"/>
            <a:r>
              <a:rPr lang="cs-CZ" altLang="cs-CZ" sz="24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Míry dynamiky časových řad</a:t>
            </a:r>
          </a:p>
        </p:txBody>
      </p:sp>
      <p:sp>
        <p:nvSpPr>
          <p:cNvPr id="70669" name="Rectangle 1037">
            <a:extLst>
              <a:ext uri="{FF2B5EF4-FFF2-40B4-BE49-F238E27FC236}">
                <a16:creationId xmlns:a16="http://schemas.microsoft.com/office/drawing/2014/main" id="{B812D661-4D0D-4E4A-BE60-2946B582E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7620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absolutní přírůstek (I. diference)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graphicFrame>
        <p:nvGraphicFramePr>
          <p:cNvPr id="70671" name="Object 1039">
            <a:extLst>
              <a:ext uri="{FF2B5EF4-FFF2-40B4-BE49-F238E27FC236}">
                <a16:creationId xmlns:a16="http://schemas.microsoft.com/office/drawing/2014/main" id="{3A61B9EA-A627-469F-8ECF-5C23104EA1BE}"/>
              </a:ext>
            </a:extLst>
          </p:cNvPr>
          <p:cNvGraphicFramePr>
            <a:graphicFrameLocks/>
          </p:cNvGraphicFramePr>
          <p:nvPr/>
        </p:nvGraphicFramePr>
        <p:xfrm>
          <a:off x="5005388" y="1143001"/>
          <a:ext cx="2043112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Rovnice" r:id="rId3" imgW="1104840" imgH="228600" progId="Equation.3">
                  <p:embed/>
                </p:oleObj>
              </mc:Choice>
              <mc:Fallback>
                <p:oleObj name="Rovnice" r:id="rId3" imgW="1104840" imgH="228600" progId="Equation.3">
                  <p:embed/>
                  <p:pic>
                    <p:nvPicPr>
                      <p:cNvPr id="70671" name="Object 1039">
                        <a:extLst>
                          <a:ext uri="{FF2B5EF4-FFF2-40B4-BE49-F238E27FC236}">
                            <a16:creationId xmlns:a16="http://schemas.microsoft.com/office/drawing/2014/main" id="{3A61B9EA-A627-469F-8ECF-5C23104EA1BE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5388" y="1143001"/>
                        <a:ext cx="2043112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0" name="Rectangle 1028">
            <a:extLst>
              <a:ext uri="{FF2B5EF4-FFF2-40B4-BE49-F238E27FC236}">
                <a16:creationId xmlns:a16="http://schemas.microsoft.com/office/drawing/2014/main" id="{DF665670-4196-4FCE-9E4A-D23EE7146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4478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průměrný absolutní přírůstek</a:t>
            </a:r>
          </a:p>
        </p:txBody>
      </p:sp>
      <p:graphicFrame>
        <p:nvGraphicFramePr>
          <p:cNvPr id="70673" name="Object 104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D640199-1E6B-4FA9-8822-7CEAFFC0E71A}"/>
              </a:ext>
            </a:extLst>
          </p:cNvPr>
          <p:cNvGraphicFramePr>
            <a:graphicFrameLocks/>
          </p:cNvGraphicFramePr>
          <p:nvPr/>
        </p:nvGraphicFramePr>
        <p:xfrm>
          <a:off x="2819400" y="1676401"/>
          <a:ext cx="6364288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Rovnice" r:id="rId5" imgW="4431960" imgH="596880" progId="Equation.3">
                  <p:embed/>
                </p:oleObj>
              </mc:Choice>
              <mc:Fallback>
                <p:oleObj name="Rovnice" r:id="rId5" imgW="4431960" imgH="596880" progId="Equation.3">
                  <p:embed/>
                  <p:pic>
                    <p:nvPicPr>
                      <p:cNvPr id="70673" name="Object 1041">
                        <a:hlinkClick r:id="" action="ppaction://noaction" highlightClick="1"/>
                        <a:extLst>
                          <a:ext uri="{FF2B5EF4-FFF2-40B4-BE49-F238E27FC236}">
                            <a16:creationId xmlns:a16="http://schemas.microsoft.com/office/drawing/2014/main" id="{BD640199-1E6B-4FA9-8822-7CEAFFC0E71A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676401"/>
                        <a:ext cx="6364288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3" name="Rectangle 1031">
            <a:extLst>
              <a:ext uri="{FF2B5EF4-FFF2-40B4-BE49-F238E27FC236}">
                <a16:creationId xmlns:a16="http://schemas.microsoft.com/office/drawing/2014/main" id="{309DD919-9F69-462F-A17B-36E3D94AB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5146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koeficient růstu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graphicFrame>
        <p:nvGraphicFramePr>
          <p:cNvPr id="70675" name="Object 1043">
            <a:extLst>
              <a:ext uri="{FF2B5EF4-FFF2-40B4-BE49-F238E27FC236}">
                <a16:creationId xmlns:a16="http://schemas.microsoft.com/office/drawing/2014/main" id="{C1368526-B0BB-47F4-BFB3-BDBBE4F1E442}"/>
              </a:ext>
            </a:extLst>
          </p:cNvPr>
          <p:cNvGraphicFramePr>
            <a:graphicFrameLocks/>
          </p:cNvGraphicFramePr>
          <p:nvPr/>
        </p:nvGraphicFramePr>
        <p:xfrm>
          <a:off x="5294313" y="2590801"/>
          <a:ext cx="12938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" name="Rovnice" r:id="rId7" imgW="711000" imgH="444240" progId="Equation.3">
                  <p:embed/>
                </p:oleObj>
              </mc:Choice>
              <mc:Fallback>
                <p:oleObj name="Rovnice" r:id="rId7" imgW="711000" imgH="444240" progId="Equation.3">
                  <p:embed/>
                  <p:pic>
                    <p:nvPicPr>
                      <p:cNvPr id="70675" name="Object 1043">
                        <a:extLst>
                          <a:ext uri="{FF2B5EF4-FFF2-40B4-BE49-F238E27FC236}">
                            <a16:creationId xmlns:a16="http://schemas.microsoft.com/office/drawing/2014/main" id="{C1368526-B0BB-47F4-BFB3-BDBBE4F1E442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4313" y="2590801"/>
                        <a:ext cx="1293812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6" name="Rectangle 1034">
            <a:extLst>
              <a:ext uri="{FF2B5EF4-FFF2-40B4-BE49-F238E27FC236}">
                <a16:creationId xmlns:a16="http://schemas.microsoft.com/office/drawing/2014/main" id="{E23A2C5B-BC82-4BEF-8A9E-094C44755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1242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průměrný koeficient růstu</a:t>
            </a:r>
          </a:p>
        </p:txBody>
      </p:sp>
      <p:graphicFrame>
        <p:nvGraphicFramePr>
          <p:cNvPr id="70677" name="Object 1045">
            <a:extLst>
              <a:ext uri="{FF2B5EF4-FFF2-40B4-BE49-F238E27FC236}">
                <a16:creationId xmlns:a16="http://schemas.microsoft.com/office/drawing/2014/main" id="{BA925B9B-6562-4421-B8FD-CADD5E590CF0}"/>
              </a:ext>
            </a:extLst>
          </p:cNvPr>
          <p:cNvGraphicFramePr>
            <a:graphicFrameLocks/>
          </p:cNvGraphicFramePr>
          <p:nvPr/>
        </p:nvGraphicFramePr>
        <p:xfrm>
          <a:off x="2895600" y="3429000"/>
          <a:ext cx="63500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Rovnice" r:id="rId9" imgW="3860640" imgH="495000" progId="Equation.3">
                  <p:embed/>
                </p:oleObj>
              </mc:Choice>
              <mc:Fallback>
                <p:oleObj name="Rovnice" r:id="rId9" imgW="3860640" imgH="495000" progId="Equation.3">
                  <p:embed/>
                  <p:pic>
                    <p:nvPicPr>
                      <p:cNvPr id="70677" name="Object 1045">
                        <a:extLst>
                          <a:ext uri="{FF2B5EF4-FFF2-40B4-BE49-F238E27FC236}">
                            <a16:creationId xmlns:a16="http://schemas.microsoft.com/office/drawing/2014/main" id="{BA925B9B-6562-4421-B8FD-CADD5E590CF0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429000"/>
                        <a:ext cx="6350000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9" name="Rectangle 1047">
            <a:extLst>
              <a:ext uri="{FF2B5EF4-FFF2-40B4-BE49-F238E27FC236}">
                <a16:creationId xmlns:a16="http://schemas.microsoft.com/office/drawing/2014/main" id="{A81D3066-1D20-43E8-9BD3-AA9CE18E3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1910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relativní přírůstek</a:t>
            </a:r>
          </a:p>
        </p:txBody>
      </p:sp>
      <p:graphicFrame>
        <p:nvGraphicFramePr>
          <p:cNvPr id="70680" name="Object 1048">
            <a:extLst>
              <a:ext uri="{FF2B5EF4-FFF2-40B4-BE49-F238E27FC236}">
                <a16:creationId xmlns:a16="http://schemas.microsoft.com/office/drawing/2014/main" id="{C0DC5D77-1E41-440D-955D-CA58E4F64544}"/>
              </a:ext>
            </a:extLst>
          </p:cNvPr>
          <p:cNvGraphicFramePr>
            <a:graphicFrameLocks/>
          </p:cNvGraphicFramePr>
          <p:nvPr/>
        </p:nvGraphicFramePr>
        <p:xfrm>
          <a:off x="3952876" y="4419601"/>
          <a:ext cx="430371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Rovnice" r:id="rId11" imgW="2311200" imgH="444240" progId="Equation.3">
                  <p:embed/>
                </p:oleObj>
              </mc:Choice>
              <mc:Fallback>
                <p:oleObj name="Rovnice" r:id="rId11" imgW="2311200" imgH="444240" progId="Equation.3">
                  <p:embed/>
                  <p:pic>
                    <p:nvPicPr>
                      <p:cNvPr id="70680" name="Object 1048">
                        <a:extLst>
                          <a:ext uri="{FF2B5EF4-FFF2-40B4-BE49-F238E27FC236}">
                            <a16:creationId xmlns:a16="http://schemas.microsoft.com/office/drawing/2014/main" id="{C0DC5D77-1E41-440D-955D-CA58E4F64544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6" y="4419601"/>
                        <a:ext cx="4303713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2" name="Rectangle 1050">
            <a:extLst>
              <a:ext uri="{FF2B5EF4-FFF2-40B4-BE49-F238E27FC236}">
                <a16:creationId xmlns:a16="http://schemas.microsoft.com/office/drawing/2014/main" id="{33095768-45D3-44C2-AB9A-056497ED3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0292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průměrný relativní přírůstek</a:t>
            </a:r>
          </a:p>
        </p:txBody>
      </p:sp>
      <p:graphicFrame>
        <p:nvGraphicFramePr>
          <p:cNvPr id="70683" name="Object 1051">
            <a:extLst>
              <a:ext uri="{FF2B5EF4-FFF2-40B4-BE49-F238E27FC236}">
                <a16:creationId xmlns:a16="http://schemas.microsoft.com/office/drawing/2014/main" id="{0421B704-B5C0-4404-BE36-3417D08212ED}"/>
              </a:ext>
            </a:extLst>
          </p:cNvPr>
          <p:cNvGraphicFramePr>
            <a:graphicFrameLocks/>
          </p:cNvGraphicFramePr>
          <p:nvPr/>
        </p:nvGraphicFramePr>
        <p:xfrm>
          <a:off x="5410201" y="5334000"/>
          <a:ext cx="1370013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Rovnice" r:id="rId13" imgW="723600" imgH="215640" progId="Equation.3">
                  <p:embed/>
                </p:oleObj>
              </mc:Choice>
              <mc:Fallback>
                <p:oleObj name="Rovnice" r:id="rId13" imgW="723600" imgH="215640" progId="Equation.3">
                  <p:embed/>
                  <p:pic>
                    <p:nvPicPr>
                      <p:cNvPr id="70683" name="Object 1051">
                        <a:extLst>
                          <a:ext uri="{FF2B5EF4-FFF2-40B4-BE49-F238E27FC236}">
                            <a16:creationId xmlns:a16="http://schemas.microsoft.com/office/drawing/2014/main" id="{0421B704-B5C0-4404-BE36-3417D08212ED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1" y="5334000"/>
                        <a:ext cx="1370013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85" name="Rectangle 1053">
            <a:extLst>
              <a:ext uri="{FF2B5EF4-FFF2-40B4-BE49-F238E27FC236}">
                <a16:creationId xmlns:a16="http://schemas.microsoft.com/office/drawing/2014/main" id="{99210738-55BE-4513-B249-71ED63EBB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7150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meziroční koeficient růstu (čtvrtletní časová řada)</a:t>
            </a:r>
          </a:p>
        </p:txBody>
      </p:sp>
      <p:graphicFrame>
        <p:nvGraphicFramePr>
          <p:cNvPr id="70686" name="Object 1054">
            <a:extLst>
              <a:ext uri="{FF2B5EF4-FFF2-40B4-BE49-F238E27FC236}">
                <a16:creationId xmlns:a16="http://schemas.microsoft.com/office/drawing/2014/main" id="{6E6041C8-C4DB-496A-967C-2963CB0F5A4F}"/>
              </a:ext>
            </a:extLst>
          </p:cNvPr>
          <p:cNvGraphicFramePr>
            <a:graphicFrameLocks/>
          </p:cNvGraphicFramePr>
          <p:nvPr/>
        </p:nvGraphicFramePr>
        <p:xfrm>
          <a:off x="5268913" y="6019801"/>
          <a:ext cx="16748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6" name="Rovnice" r:id="rId15" imgW="901440" imgH="444240" progId="Equation.3">
                  <p:embed/>
                </p:oleObj>
              </mc:Choice>
              <mc:Fallback>
                <p:oleObj name="Rovnice" r:id="rId15" imgW="901440" imgH="444240" progId="Equation.3">
                  <p:embed/>
                  <p:pic>
                    <p:nvPicPr>
                      <p:cNvPr id="70686" name="Object 1054">
                        <a:extLst>
                          <a:ext uri="{FF2B5EF4-FFF2-40B4-BE49-F238E27FC236}">
                            <a16:creationId xmlns:a16="http://schemas.microsoft.com/office/drawing/2014/main" id="{6E6041C8-C4DB-496A-967C-2963CB0F5A4F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913" y="6019801"/>
                        <a:ext cx="1674812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4325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125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725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95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9" grpId="0" autoUpdateAnimBg="0"/>
      <p:bldP spid="70660" grpId="0" autoUpdateAnimBg="0"/>
      <p:bldP spid="70663" grpId="0" autoUpdateAnimBg="0"/>
      <p:bldP spid="70666" grpId="0" autoUpdateAnimBg="0"/>
      <p:bldP spid="70679" grpId="0" autoUpdateAnimBg="0"/>
      <p:bldP spid="70682" grpId="0" autoUpdateAnimBg="0"/>
      <p:bldP spid="7068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8D65AD9-F509-486B-A85E-46026CDE0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9100" y="177800"/>
            <a:ext cx="7772400" cy="533400"/>
          </a:xfrm>
        </p:spPr>
        <p:txBody>
          <a:bodyPr/>
          <a:lstStyle/>
          <a:p>
            <a:pPr algn="l"/>
            <a:r>
              <a:rPr lang="cs-CZ" altLang="cs-CZ" sz="24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Dekompozice časových řad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B789D25-91AD-4613-9BBC-6A22065077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092200"/>
            <a:ext cx="8712200" cy="2667000"/>
          </a:xfrm>
        </p:spPr>
        <p:txBody>
          <a:bodyPr>
            <a:normAutofit lnSpcReduction="10000"/>
          </a:bodyPr>
          <a:lstStyle/>
          <a:p>
            <a:pPr marL="190500" indent="-190500" algn="just"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b="1">
                <a:latin typeface="Verdana" panose="020B0604030504040204" pitchFamily="34" charset="0"/>
              </a:rPr>
              <a:t>Trendová složka </a:t>
            </a:r>
            <a:r>
              <a:rPr lang="cs-CZ" altLang="cs-CZ" sz="1600" b="1" i="1">
                <a:latin typeface="Verdana" panose="020B0604030504040204" pitchFamily="34" charset="0"/>
              </a:rPr>
              <a:t>T</a:t>
            </a:r>
            <a:r>
              <a:rPr lang="cs-CZ" altLang="cs-CZ" sz="1600" b="1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odráží dlouhodobé změny v průměrném chování časové řady resp. dlouhodobou tendenci vývoje zkoumaného jevu.</a:t>
            </a:r>
            <a:endParaRPr lang="cs-CZ" altLang="cs-CZ" sz="1600" b="1" i="1">
              <a:latin typeface="Verdana" panose="020B0604030504040204" pitchFamily="34" charset="0"/>
            </a:endParaRPr>
          </a:p>
          <a:p>
            <a:pPr marL="190500" indent="-190500" algn="just"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b="1">
                <a:latin typeface="Verdana" panose="020B0604030504040204" pitchFamily="34" charset="0"/>
              </a:rPr>
              <a:t>Cyklická složka </a:t>
            </a:r>
            <a:r>
              <a:rPr lang="cs-CZ" altLang="cs-CZ" sz="1600" b="1" i="1">
                <a:latin typeface="Verdana" panose="020B0604030504040204" pitchFamily="34" charset="0"/>
              </a:rPr>
              <a:t>C</a:t>
            </a:r>
            <a:r>
              <a:rPr lang="cs-CZ" altLang="cs-CZ" sz="1600" b="1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vyjadřuje periodické kolísání okolo trendu, ve kterém se střídají fáze růstu s fázemi poklesu. Jednotlivé cykly mají nepravidelný charakter a odehrávají se v obdobích delších než jeden rok.</a:t>
            </a:r>
          </a:p>
          <a:p>
            <a:pPr marL="190500" indent="-190500" algn="just"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b="1">
                <a:latin typeface="Verdana" panose="020B0604030504040204" pitchFamily="34" charset="0"/>
              </a:rPr>
              <a:t>Sezonní složka </a:t>
            </a:r>
            <a:r>
              <a:rPr lang="cs-CZ" altLang="cs-CZ" sz="1600" b="1" i="1">
                <a:latin typeface="Verdana" panose="020B0604030504040204" pitchFamily="34" charset="0"/>
              </a:rPr>
              <a:t>S</a:t>
            </a:r>
            <a:r>
              <a:rPr lang="cs-CZ" altLang="cs-CZ" sz="1600" b="1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vyjadřuje pravidelné periodické kolísání v časové řadě, jenž má systematický charakter. Toto kolísání se odehrává během jednoho kalendářního roku a každý rok se opakuje. </a:t>
            </a:r>
          </a:p>
          <a:p>
            <a:pPr marL="190500" indent="-190500" algn="just"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b="1">
                <a:latin typeface="Verdana" panose="020B0604030504040204" pitchFamily="34" charset="0"/>
              </a:rPr>
              <a:t>Nesystematická složka </a:t>
            </a:r>
            <a:r>
              <a:rPr lang="cs-CZ" altLang="cs-CZ" sz="1600" b="1" i="1">
                <a:latin typeface="Verdana" panose="020B0604030504040204" pitchFamily="34" charset="0"/>
              </a:rPr>
              <a:t>I</a:t>
            </a:r>
            <a:r>
              <a:rPr lang="cs-CZ" altLang="cs-CZ" sz="1600" b="1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(</a:t>
            </a:r>
            <a:r>
              <a:rPr lang="cs-CZ" altLang="cs-CZ" sz="1600" b="1" i="1">
                <a:latin typeface="Verdana" panose="020B0604030504040204" pitchFamily="34" charset="0"/>
              </a:rPr>
              <a:t>a</a:t>
            </a:r>
            <a:r>
              <a:rPr lang="cs-CZ" altLang="cs-CZ" sz="1600" b="1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) je tvořena nahodilými nevysvětlitelnými pohyby v časových řadách, ale také chybami v měřeních a jinými nesystematickými vlivy.</a:t>
            </a: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548284D3-9283-4B2E-A101-BBA619AA2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685800"/>
            <a:ext cx="8280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Složky časových řad</a:t>
            </a:r>
          </a:p>
        </p:txBody>
      </p:sp>
      <p:sp>
        <p:nvSpPr>
          <p:cNvPr id="14370" name="Rectangle 34">
            <a:extLst>
              <a:ext uri="{FF2B5EF4-FFF2-40B4-BE49-F238E27FC236}">
                <a16:creationId xmlns:a16="http://schemas.microsoft.com/office/drawing/2014/main" id="{5D329B5A-40FE-4A69-9426-32BCE6549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7700" y="41656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None/>
            </a:pPr>
            <a:r>
              <a:rPr lang="cs-CZ" altLang="cs-CZ" sz="1600" b="1" i="1">
                <a:latin typeface="Verdana" panose="020B0604030504040204" pitchFamily="34" charset="0"/>
              </a:rPr>
              <a:t>Aditivní dekompozice</a:t>
            </a:r>
          </a:p>
        </p:txBody>
      </p:sp>
      <p:graphicFrame>
        <p:nvGraphicFramePr>
          <p:cNvPr id="14371" name="Object 35">
            <a:extLst>
              <a:ext uri="{FF2B5EF4-FFF2-40B4-BE49-F238E27FC236}">
                <a16:creationId xmlns:a16="http://schemas.microsoft.com/office/drawing/2014/main" id="{654BEF0C-E17B-418D-AA08-9C8991B053E6}"/>
              </a:ext>
            </a:extLst>
          </p:cNvPr>
          <p:cNvGraphicFramePr>
            <a:graphicFrameLocks/>
          </p:cNvGraphicFramePr>
          <p:nvPr/>
        </p:nvGraphicFramePr>
        <p:xfrm>
          <a:off x="4864101" y="4152901"/>
          <a:ext cx="3121025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Rovnice" r:id="rId3" imgW="1562040" imgH="228600" progId="Equation.3">
                  <p:embed/>
                </p:oleObj>
              </mc:Choice>
              <mc:Fallback>
                <p:oleObj name="Rovnice" r:id="rId3" imgW="1562040" imgH="228600" progId="Equation.3">
                  <p:embed/>
                  <p:pic>
                    <p:nvPicPr>
                      <p:cNvPr id="14371" name="Object 35">
                        <a:extLst>
                          <a:ext uri="{FF2B5EF4-FFF2-40B4-BE49-F238E27FC236}">
                            <a16:creationId xmlns:a16="http://schemas.microsoft.com/office/drawing/2014/main" id="{654BEF0C-E17B-418D-AA08-9C8991B053E6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1" y="4152901"/>
                        <a:ext cx="3121025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2" name="Rectangle 36">
            <a:extLst>
              <a:ext uri="{FF2B5EF4-FFF2-40B4-BE49-F238E27FC236}">
                <a16:creationId xmlns:a16="http://schemas.microsoft.com/office/drawing/2014/main" id="{3189F95A-EA0B-4729-9CB7-4EE88AE70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600" y="54737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None/>
            </a:pPr>
            <a:r>
              <a:rPr lang="cs-CZ" altLang="cs-CZ" sz="1600" b="1" i="1">
                <a:latin typeface="Verdana" panose="020B0604030504040204" pitchFamily="34" charset="0"/>
              </a:rPr>
              <a:t>Multiplikativní dekompozice</a:t>
            </a:r>
          </a:p>
        </p:txBody>
      </p:sp>
      <p:graphicFrame>
        <p:nvGraphicFramePr>
          <p:cNvPr id="14373" name="Object 37">
            <a:extLst>
              <a:ext uri="{FF2B5EF4-FFF2-40B4-BE49-F238E27FC236}">
                <a16:creationId xmlns:a16="http://schemas.microsoft.com/office/drawing/2014/main" id="{99084EFC-36DD-4D1F-8EE3-0443EE31C1FE}"/>
              </a:ext>
            </a:extLst>
          </p:cNvPr>
          <p:cNvGraphicFramePr>
            <a:graphicFrameLocks/>
          </p:cNvGraphicFramePr>
          <p:nvPr/>
        </p:nvGraphicFramePr>
        <p:xfrm>
          <a:off x="5499100" y="5486401"/>
          <a:ext cx="320675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Rovnice" r:id="rId5" imgW="1371600" imgH="228600" progId="Equation.3">
                  <p:embed/>
                </p:oleObj>
              </mc:Choice>
              <mc:Fallback>
                <p:oleObj name="Rovnice" r:id="rId5" imgW="1371600" imgH="228600" progId="Equation.3">
                  <p:embed/>
                  <p:pic>
                    <p:nvPicPr>
                      <p:cNvPr id="14373" name="Object 37">
                        <a:extLst>
                          <a:ext uri="{FF2B5EF4-FFF2-40B4-BE49-F238E27FC236}">
                            <a16:creationId xmlns:a16="http://schemas.microsoft.com/office/drawing/2014/main" id="{99084EFC-36DD-4D1F-8EE3-0443EE31C1FE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5486401"/>
                        <a:ext cx="320675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74" name="Rectangle 38">
            <a:extLst>
              <a:ext uri="{FF2B5EF4-FFF2-40B4-BE49-F238E27FC236}">
                <a16:creationId xmlns:a16="http://schemas.microsoft.com/office/drawing/2014/main" id="{49F28CAB-AFDA-4D83-956B-C8463FF82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3759200"/>
            <a:ext cx="8280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Druhy dekompozice</a:t>
            </a:r>
          </a:p>
        </p:txBody>
      </p:sp>
      <p:sp>
        <p:nvSpPr>
          <p:cNvPr id="14375" name="Rectangle 39">
            <a:extLst>
              <a:ext uri="{FF2B5EF4-FFF2-40B4-BE49-F238E27FC236}">
                <a16:creationId xmlns:a16="http://schemas.microsoft.com/office/drawing/2014/main" id="{67108AE2-28B9-41D7-BCFB-763EF4A50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038" y="4584700"/>
            <a:ext cx="8534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ts val="350"/>
              </a:spcBef>
              <a:buNone/>
            </a:pPr>
            <a:r>
              <a:rPr lang="cs-CZ" altLang="cs-CZ" sz="1600">
                <a:latin typeface="Verdana" panose="020B0604030504040204" pitchFamily="34" charset="0"/>
              </a:rPr>
              <a:t>Jednotlivé složky časové řady jsou v původních měrných jednotkách časové řady. Používá se v případě, kdy je variabilita hodnot časové řady přibližně konstantní v čase.</a:t>
            </a:r>
          </a:p>
        </p:txBody>
      </p:sp>
      <p:sp>
        <p:nvSpPr>
          <p:cNvPr id="14376" name="Rectangle 40">
            <a:extLst>
              <a:ext uri="{FF2B5EF4-FFF2-40B4-BE49-F238E27FC236}">
                <a16:creationId xmlns:a16="http://schemas.microsoft.com/office/drawing/2014/main" id="{9396F456-CB9D-4A47-9CA7-EB152DC74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5829300"/>
            <a:ext cx="8509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ts val="350"/>
              </a:spcBef>
              <a:buNone/>
            </a:pPr>
            <a:r>
              <a:rPr lang="cs-CZ" altLang="cs-CZ" sz="1600">
                <a:latin typeface="Verdana" panose="020B0604030504040204" pitchFamily="34" charset="0"/>
              </a:rPr>
              <a:t>Trendová složka časové řady je v původních měrných jednotkách jako časová řada, ostatní složky jsou v relativním vyjádření. Používá se v případě, kdy variabilita hodnot časové řady roste nebo se mění v čase.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275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775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8275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775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14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37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 advAuto="3000"/>
      <p:bldP spid="14346" grpId="0" autoUpdateAnimBg="0"/>
      <p:bldP spid="14370" grpId="0" autoUpdateAnimBg="0"/>
      <p:bldP spid="14372" grpId="0" autoUpdateAnimBg="0"/>
      <p:bldP spid="14374" grpId="0" autoUpdateAnimBg="0"/>
      <p:bldP spid="14375" grpId="0" autoUpdateAnimBg="0"/>
      <p:bldP spid="1437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>
            <a:extLst>
              <a:ext uri="{FF2B5EF4-FFF2-40B4-BE49-F238E27FC236}">
                <a16:creationId xmlns:a16="http://schemas.microsoft.com/office/drawing/2014/main" id="{0C0ACA41-A1BC-4CCF-A19E-A4E9BC405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736600"/>
            <a:ext cx="7797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62013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811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002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193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76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33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0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48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cs-CZ" altLang="cs-CZ" sz="1600">
                <a:latin typeface="Verdana" panose="020B0604030504040204" pitchFamily="34" charset="0"/>
              </a:rPr>
              <a:t>Časovou řadu lze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zapsat ve tvaru</a:t>
            </a:r>
          </a:p>
          <a:p>
            <a:pPr algn="ctr">
              <a:spcBef>
                <a:spcPct val="20000"/>
              </a:spcBef>
            </a:pP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,	</a:t>
            </a:r>
          </a:p>
          <a:p>
            <a:pPr algn="just">
              <a:spcBef>
                <a:spcPct val="20000"/>
              </a:spcBef>
            </a:pP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kde</a:t>
            </a:r>
            <a:r>
              <a:rPr lang="cs-CZ" altLang="cs-CZ" sz="1600">
                <a:latin typeface="Verdana" panose="020B0604030504040204" pitchFamily="34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je teoretický model systematické slo</a:t>
            </a:r>
            <a:r>
              <a:rPr lang="cs-CZ" altLang="cs-CZ" sz="1600">
                <a:latin typeface="Verdana" panose="020B0604030504040204" pitchFamily="34" charset="0"/>
              </a:rPr>
              <a:t>ž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ky</a:t>
            </a:r>
            <a:r>
              <a:rPr lang="cs-CZ" altLang="cs-CZ" sz="1600">
                <a:latin typeface="Verdana" panose="020B0604030504040204" pitchFamily="34" charset="0"/>
              </a:rPr>
              <a:t> a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vyjad</a:t>
            </a:r>
            <a:r>
              <a:rPr lang="cs-CZ" altLang="cs-CZ" sz="1600">
                <a:latin typeface="Verdana" panose="020B0604030504040204" pitchFamily="34" charset="0"/>
              </a:rPr>
              <a:t>ř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uje nesystematickou slo</a:t>
            </a:r>
            <a:r>
              <a:rPr lang="cs-CZ" altLang="cs-CZ" sz="1600">
                <a:latin typeface="Verdana" panose="020B0604030504040204" pitchFamily="34" charset="0"/>
              </a:rPr>
              <a:t>ž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ku. </a:t>
            </a:r>
          </a:p>
          <a:p>
            <a:pPr algn="just">
              <a:spcBef>
                <a:spcPct val="20000"/>
              </a:spcBef>
            </a:pPr>
            <a:endParaRPr lang="cs-CZ" altLang="cs-CZ" sz="1600">
              <a:latin typeface="Verdana" panose="020B0604030504040204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cs-CZ" altLang="cs-CZ" sz="1600">
                <a:latin typeface="Verdana" panose="020B0604030504040204" pitchFamily="34" charset="0"/>
              </a:rPr>
              <a:t>Předpokládejme, že časová řada obsahuje pouze trendovou složku, potom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</a:rPr>
              <a:t>Y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+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,</a:t>
            </a:r>
          </a:p>
        </p:txBody>
      </p:sp>
      <p:sp>
        <p:nvSpPr>
          <p:cNvPr id="117764" name="Rectangle 4">
            <a:extLst>
              <a:ext uri="{FF2B5EF4-FFF2-40B4-BE49-F238E27FC236}">
                <a16:creationId xmlns:a16="http://schemas.microsoft.com/office/drawing/2014/main" id="{1C03E001-D5B0-46E9-9659-0F07499BC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1905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Modelování trendové složky</a:t>
            </a:r>
          </a:p>
        </p:txBody>
      </p:sp>
      <p:sp>
        <p:nvSpPr>
          <p:cNvPr id="117765" name="Rectangle 5">
            <a:extLst>
              <a:ext uri="{FF2B5EF4-FFF2-40B4-BE49-F238E27FC236}">
                <a16:creationId xmlns:a16="http://schemas.microsoft.com/office/drawing/2014/main" id="{B1D58CFD-E1E4-47DE-BE3C-3B4F53E50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724400"/>
            <a:ext cx="7848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60436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4627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919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377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8343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8291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algn="just">
              <a:spcBef>
                <a:spcPct val="20000"/>
              </a:spcBef>
              <a:buClr>
                <a:srgbClr val="F68B3A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1600">
                <a:latin typeface="Verdana" panose="020B0604030504040204" pitchFamily="34" charset="0"/>
              </a:rPr>
              <a:t>nulovou střední hodnotu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0,</a:t>
            </a:r>
            <a:endParaRPr lang="cs-CZ" altLang="cs-CZ" sz="1600">
              <a:latin typeface="Verdana" panose="020B0604030504040204" pitchFamily="34" charset="0"/>
            </a:endParaRPr>
          </a:p>
          <a:p>
            <a:pPr lvl="1" algn="just">
              <a:spcBef>
                <a:spcPct val="20000"/>
              </a:spcBef>
              <a:buClr>
                <a:srgbClr val="F68B3A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1600">
                <a:latin typeface="Verdana" panose="020B0604030504040204" pitchFamily="34" charset="0"/>
              </a:rPr>
              <a:t>konstantní rozptyl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D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baseline="30000"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,</a:t>
            </a:r>
            <a:endParaRPr lang="cs-CZ" altLang="cs-CZ" sz="1600">
              <a:latin typeface="Verdana" panose="020B0604030504040204" pitchFamily="34" charset="0"/>
            </a:endParaRPr>
          </a:p>
          <a:p>
            <a:pPr lvl="1" algn="just">
              <a:spcBef>
                <a:spcPct val="20000"/>
              </a:spcBef>
              <a:buClr>
                <a:srgbClr val="F68B3A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1600">
                <a:latin typeface="Verdana" panose="020B0604030504040204" pitchFamily="34" charset="0"/>
              </a:rPr>
              <a:t>jsou vzájemně lineárně nezávislé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cov(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,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k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0</a:t>
            </a:r>
            <a:endParaRPr lang="cs-CZ" altLang="cs-CZ" sz="1600">
              <a:latin typeface="Verdana" panose="020B0604030504040204" pitchFamily="34" charset="0"/>
            </a:endParaRPr>
          </a:p>
          <a:p>
            <a:pPr lvl="1" algn="just">
              <a:spcBef>
                <a:spcPct val="20000"/>
              </a:spcBef>
              <a:buClr>
                <a:srgbClr val="F68B3A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1600">
                <a:latin typeface="Verdana" panose="020B0604030504040204" pitchFamily="34" charset="0"/>
              </a:rPr>
              <a:t>normální rozdělení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en-US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~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(0, 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s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baseline="30000"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cs-CZ" altLang="cs-CZ" sz="1600">
                <a:latin typeface="Verdana" panose="020B0604030504040204" pitchFamily="34" charset="0"/>
              </a:rPr>
              <a:t>.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	 </a:t>
            </a:r>
          </a:p>
        </p:txBody>
      </p:sp>
      <p:sp>
        <p:nvSpPr>
          <p:cNvPr id="117766" name="Rectangle 6">
            <a:extLst>
              <a:ext uri="{FF2B5EF4-FFF2-40B4-BE49-F238E27FC236}">
                <a16:creationId xmlns:a16="http://schemas.microsoft.com/office/drawing/2014/main" id="{5169CE36-2CA3-4ED1-AF7E-C71F4BAF0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3200400"/>
            <a:ext cx="77978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60436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6462713" indent="-228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6919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7377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78343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82915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T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je systematická složka představující deterministický trend, který lze vyjádřit matematickou funkcí časové proměnné </a:t>
            </a:r>
            <a:r>
              <a:rPr lang="cs-CZ" altLang="cs-CZ" sz="1600" i="1">
                <a:latin typeface="Verdana" panose="020B0604030504040204" pitchFamily="34" charset="0"/>
              </a:rPr>
              <a:t>t </a:t>
            </a:r>
            <a:r>
              <a:rPr lang="cs-CZ" altLang="cs-CZ" sz="1600">
                <a:latin typeface="Verdana" panose="020B0604030504040204" pitchFamily="34" charset="0"/>
              </a:rPr>
              <a:t>(přímkou, parabolou, exponenciálou, atd.)</a:t>
            </a:r>
            <a:r>
              <a:rPr lang="cs-CZ" altLang="cs-CZ" sz="1600" i="1">
                <a:latin typeface="Verdana" panose="020B0604030504040204" pitchFamily="34" charset="0"/>
              </a:rPr>
              <a:t>,</a:t>
            </a:r>
          </a:p>
          <a:p>
            <a:pPr algn="just">
              <a:spcBef>
                <a:spcPct val="2000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a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je nesystematická složka s vlastnostmi </a:t>
            </a:r>
            <a:r>
              <a:rPr lang="cs-CZ" altLang="cs-CZ" sz="1600" b="1">
                <a:solidFill>
                  <a:srgbClr val="F68B3A"/>
                </a:solidFill>
                <a:latin typeface="Verdana" panose="020B0604030504040204" pitchFamily="34" charset="0"/>
              </a:rPr>
              <a:t>procesu bílého šumu</a:t>
            </a:r>
            <a:r>
              <a:rPr lang="cs-CZ" altLang="cs-CZ" sz="1600">
                <a:latin typeface="Verdana" panose="020B0604030504040204" pitchFamily="34" charset="0"/>
              </a:rPr>
              <a:t>, tj. náhodné veličiny </a:t>
            </a:r>
            <a:r>
              <a:rPr lang="cs-CZ" altLang="cs-CZ" sz="1600" i="1">
                <a:latin typeface="Verdana" panose="020B0604030504040204" pitchFamily="34" charset="0"/>
              </a:rPr>
              <a:t>a</a:t>
            </a:r>
            <a:r>
              <a:rPr lang="cs-CZ" altLang="cs-CZ" sz="1600" i="1" baseline="-25000">
                <a:latin typeface="Verdana" panose="020B0604030504040204" pitchFamily="34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</a:rPr>
              <a:t> mají v čase </a:t>
            </a:r>
            <a:r>
              <a:rPr lang="cs-CZ" altLang="cs-CZ" sz="1600" i="1">
                <a:latin typeface="Verdana" panose="020B0604030504040204" pitchFamily="34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7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7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7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autoUpdateAnimBg="0"/>
      <p:bldP spid="117765" grpId="0" build="p" bldLvl="2" autoUpdateAnimBg="0" advAuto="2000"/>
      <p:bldP spid="117766" grpId="0" build="p" autoUpdateAnimBg="0" advAuto="2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026">
            <a:extLst>
              <a:ext uri="{FF2B5EF4-FFF2-40B4-BE49-F238E27FC236}">
                <a16:creationId xmlns:a16="http://schemas.microsoft.com/office/drawing/2014/main" id="{C4A06722-8566-481F-A0F8-54927BA3F5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7772400" cy="361950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Ov</a:t>
            </a: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ěř</a:t>
            </a:r>
            <a:r>
              <a:rPr lang="cs-CZ" altLang="cs-CZ" sz="2000" b="1">
                <a:solidFill>
                  <a:srgbClr val="F68B3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Times New Roman" panose="02020603050405020304" pitchFamily="18" charset="0"/>
              </a:rPr>
              <a:t>ování vhodnosti trendové funkce</a:t>
            </a:r>
            <a:r>
              <a:rPr lang="cs-CZ" altLang="cs-CZ" sz="1800" i="1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20835" name="Rectangle 1027">
            <a:extLst>
              <a:ext uri="{FF2B5EF4-FFF2-40B4-BE49-F238E27FC236}">
                <a16:creationId xmlns:a16="http://schemas.microsoft.com/office/drawing/2014/main" id="{4EE7D087-FB80-47FD-9CB6-B86A156BA5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79600" y="708026"/>
            <a:ext cx="8153400" cy="1514475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F68B3A"/>
              </a:buClr>
              <a:buFont typeface="Wingdings" panose="05000000000000000000" pitchFamily="2" charset="2"/>
              <a:buNone/>
            </a:pP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Výb</a:t>
            </a:r>
            <a:r>
              <a:rPr lang="cs-CZ" altLang="cs-CZ" sz="1600">
                <a:latin typeface="Verdana" panose="020B0604030504040204" pitchFamily="34" charset="0"/>
              </a:rPr>
              <a:t>ě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r trendové funkce provádíme na základ</a:t>
            </a:r>
            <a:r>
              <a:rPr lang="cs-CZ" altLang="cs-CZ" sz="1600">
                <a:latin typeface="Verdana" panose="020B0604030504040204" pitchFamily="34" charset="0"/>
              </a:rPr>
              <a:t>ě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grafu 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asové </a:t>
            </a:r>
            <a:r>
              <a:rPr lang="cs-CZ" altLang="cs-CZ" sz="1600">
                <a:latin typeface="Verdana" panose="020B0604030504040204" pitchFamily="34" charset="0"/>
              </a:rPr>
              <a:t>ř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ady nebo jejích absolutních 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i relativních charakteristik,</a:t>
            </a:r>
          </a:p>
          <a:p>
            <a:pPr algn="just"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interpola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ních kritérií,</a:t>
            </a:r>
          </a:p>
          <a:p>
            <a:pPr algn="just"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extrapola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ních kritérií (pr</a:t>
            </a:r>
            <a:r>
              <a:rPr lang="cs-CZ" altLang="cs-CZ" sz="1600">
                <a:latin typeface="Verdana" panose="020B0604030504040204" pitchFamily="34" charset="0"/>
              </a:rPr>
              <a:t>ů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lang="cs-CZ" altLang="cs-CZ" sz="1600">
                <a:latin typeface="Verdana" panose="020B0604030504040204" pitchFamily="34" charset="0"/>
              </a:rPr>
              <a:t>ě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rné charakteristiky chyb p</a:t>
            </a:r>
            <a:r>
              <a:rPr lang="cs-CZ" altLang="cs-CZ" sz="1600">
                <a:latin typeface="Verdana" panose="020B0604030504040204" pitchFamily="34" charset="0"/>
              </a:rPr>
              <a:t>ř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edpov</a:t>
            </a:r>
            <a:r>
              <a:rPr lang="cs-CZ" altLang="cs-CZ" sz="1600">
                <a:latin typeface="Verdana" panose="020B0604030504040204" pitchFamily="34" charset="0"/>
              </a:rPr>
              <a:t>ě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dí </a:t>
            </a:r>
            <a:r>
              <a:rPr lang="en-US" altLang="cs-CZ" sz="1600">
                <a:latin typeface="Verdana" panose="020B0604030504040204" pitchFamily="34" charset="0"/>
              </a:rPr>
              <a:t>“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ex post”, graf p</a:t>
            </a:r>
            <a:r>
              <a:rPr lang="cs-CZ" altLang="cs-CZ" sz="1600">
                <a:latin typeface="Verdana" panose="020B0604030504040204" pitchFamily="34" charset="0"/>
              </a:rPr>
              <a:t>ř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edpov</a:t>
            </a:r>
            <a:r>
              <a:rPr lang="cs-CZ" altLang="cs-CZ" sz="1600">
                <a:latin typeface="Verdana" panose="020B0604030504040204" pitchFamily="34" charset="0"/>
              </a:rPr>
              <a:t>ěď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 skute</a:t>
            </a:r>
            <a:r>
              <a:rPr lang="cs-CZ" altLang="cs-CZ" sz="1600">
                <a:latin typeface="Verdana" panose="020B0604030504040204" pitchFamily="34" charset="0"/>
              </a:rPr>
              <a:t>č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nost).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sp>
        <p:nvSpPr>
          <p:cNvPr id="120839" name="Rectangle 1031">
            <a:extLst>
              <a:ext uri="{FF2B5EF4-FFF2-40B4-BE49-F238E27FC236}">
                <a16:creationId xmlns:a16="http://schemas.microsoft.com/office/drawing/2014/main" id="{F78FE875-E786-4083-BCED-607B272D7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600" y="2362200"/>
            <a:ext cx="777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cs-CZ" altLang="cs-CZ" sz="1800" b="1">
                <a:solidFill>
                  <a:srgbClr val="F68B3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Interpola</a:t>
            </a:r>
            <a:r>
              <a:rPr lang="cs-CZ" altLang="cs-CZ" sz="1800" b="1">
                <a:solidFill>
                  <a:srgbClr val="F68B3A"/>
                </a:solidFill>
                <a:latin typeface="Verdana" panose="020B0604030504040204" pitchFamily="34" charset="0"/>
              </a:rPr>
              <a:t>č</a:t>
            </a:r>
            <a:r>
              <a:rPr lang="cs-CZ" altLang="cs-CZ" sz="1800" b="1">
                <a:solidFill>
                  <a:srgbClr val="F68B3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ní</a:t>
            </a:r>
            <a:r>
              <a:rPr lang="cs-CZ" altLang="cs-CZ" sz="1800" b="1">
                <a:solidFill>
                  <a:srgbClr val="F68B3A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800" b="1">
                <a:solidFill>
                  <a:srgbClr val="F68B3A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kritéria</a:t>
            </a:r>
            <a:r>
              <a:rPr lang="cs-CZ" altLang="cs-CZ" sz="1800"/>
              <a:t> </a:t>
            </a:r>
          </a:p>
        </p:txBody>
      </p:sp>
      <p:sp>
        <p:nvSpPr>
          <p:cNvPr id="120840" name="Rectangle 1032">
            <a:extLst>
              <a:ext uri="{FF2B5EF4-FFF2-40B4-BE49-F238E27FC236}">
                <a16:creationId xmlns:a16="http://schemas.microsoft.com/office/drawing/2014/main" id="{560BE58A-3E6B-4DBE-9554-115B336D3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300" y="28067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Míry p</a:t>
            </a:r>
            <a:r>
              <a:rPr lang="cs-CZ" altLang="cs-CZ" sz="1600" b="1" i="1">
                <a:latin typeface="Verdana" panose="020B0604030504040204" pitchFamily="34" charset="0"/>
              </a:rPr>
              <a:t>ř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esnosti vyrovnávání nebo pr</a:t>
            </a:r>
            <a:r>
              <a:rPr lang="cs-CZ" altLang="cs-CZ" sz="1600" b="1" i="1">
                <a:latin typeface="Verdana" panose="020B0604030504040204" pitchFamily="34" charset="0"/>
              </a:rPr>
              <a:t>ů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m</a:t>
            </a:r>
            <a:r>
              <a:rPr lang="cs-CZ" altLang="cs-CZ" sz="1600" b="1" i="1">
                <a:latin typeface="Verdana" panose="020B0604030504040204" pitchFamily="34" charset="0"/>
              </a:rPr>
              <a:t>ě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rné charakteristiky reziduí</a:t>
            </a:r>
          </a:p>
        </p:txBody>
      </p:sp>
      <p:sp>
        <p:nvSpPr>
          <p:cNvPr id="120841" name="Rectangle 1033">
            <a:extLst>
              <a:ext uri="{FF2B5EF4-FFF2-40B4-BE49-F238E27FC236}">
                <a16:creationId xmlns:a16="http://schemas.microsoft.com/office/drawing/2014/main" id="{2F20571A-1098-490F-9235-F2A235F97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31369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průměrná chyba</a:t>
            </a:r>
            <a:endParaRPr lang="cs-CZ" altLang="cs-CZ" sz="1600" baseline="-30000">
              <a:latin typeface="Verdana" panose="020B0604030504040204" pitchFamily="34" charset="0"/>
            </a:endParaRPr>
          </a:p>
        </p:txBody>
      </p:sp>
      <p:sp>
        <p:nvSpPr>
          <p:cNvPr id="120842" name="Rectangle 1034">
            <a:extLst>
              <a:ext uri="{FF2B5EF4-FFF2-40B4-BE49-F238E27FC236}">
                <a16:creationId xmlns:a16="http://schemas.microsoft.com/office/drawing/2014/main" id="{144F123B-F3DD-4AAE-B0BD-D1E907E30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6210300"/>
            <a:ext cx="8610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buFontTx/>
              <a:buNone/>
            </a:pPr>
            <a:r>
              <a:rPr lang="cs-CZ" altLang="cs-CZ" sz="1500">
                <a:latin typeface="Verdana" panose="020B0604030504040204" pitchFamily="34" charset="0"/>
                <a:cs typeface="Times New Roman" panose="02020603050405020304" pitchFamily="18" charset="0"/>
              </a:rPr>
              <a:t>Zvolená trendová funkce je tím lepší, </a:t>
            </a:r>
            <a:r>
              <a:rPr lang="cs-CZ" altLang="cs-CZ" sz="1500">
                <a:latin typeface="Verdana" panose="020B0604030504040204" pitchFamily="34" charset="0"/>
              </a:rPr>
              <a:t>č</a:t>
            </a:r>
            <a:r>
              <a:rPr lang="cs-CZ" altLang="cs-CZ" sz="1500">
                <a:latin typeface="Verdana" panose="020B0604030504040204" pitchFamily="34" charset="0"/>
                <a:cs typeface="Times New Roman" panose="02020603050405020304" pitchFamily="18" charset="0"/>
              </a:rPr>
              <a:t>ím ni</a:t>
            </a:r>
            <a:r>
              <a:rPr lang="cs-CZ" altLang="cs-CZ" sz="1500">
                <a:latin typeface="Verdana" panose="020B0604030504040204" pitchFamily="34" charset="0"/>
              </a:rPr>
              <a:t>žš</a:t>
            </a:r>
            <a:r>
              <a:rPr lang="cs-CZ" altLang="cs-CZ" sz="1500">
                <a:latin typeface="Verdana" panose="020B0604030504040204" pitchFamily="34" charset="0"/>
                <a:cs typeface="Times New Roman" panose="02020603050405020304" pitchFamily="18" charset="0"/>
              </a:rPr>
              <a:t>í jsou hodnoty uvedených charakteristik.</a:t>
            </a:r>
            <a:endParaRPr lang="cs-CZ" altLang="cs-CZ" sz="1500">
              <a:latin typeface="Verdana" panose="020B0604030504040204" pitchFamily="34" charset="0"/>
            </a:endParaRPr>
          </a:p>
        </p:txBody>
      </p:sp>
      <p:graphicFrame>
        <p:nvGraphicFramePr>
          <p:cNvPr id="120843" name="Object 1035">
            <a:extLst>
              <a:ext uri="{FF2B5EF4-FFF2-40B4-BE49-F238E27FC236}">
                <a16:creationId xmlns:a16="http://schemas.microsoft.com/office/drawing/2014/main" id="{95B8D149-BBC0-4A5F-B226-D502A4A892EF}"/>
              </a:ext>
            </a:extLst>
          </p:cNvPr>
          <p:cNvGraphicFramePr>
            <a:graphicFrameLocks/>
          </p:cNvGraphicFramePr>
          <p:nvPr/>
        </p:nvGraphicFramePr>
        <p:xfrm>
          <a:off x="3860801" y="3505200"/>
          <a:ext cx="394017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Rovnice" r:id="rId3" imgW="2133360" imgH="419040" progId="Equation.3">
                  <p:embed/>
                </p:oleObj>
              </mc:Choice>
              <mc:Fallback>
                <p:oleObj name="Rovnice" r:id="rId3" imgW="2133360" imgH="419040" progId="Equation.3">
                  <p:embed/>
                  <p:pic>
                    <p:nvPicPr>
                      <p:cNvPr id="120843" name="Object 1035">
                        <a:extLst>
                          <a:ext uri="{FF2B5EF4-FFF2-40B4-BE49-F238E27FC236}">
                            <a16:creationId xmlns:a16="http://schemas.microsoft.com/office/drawing/2014/main" id="{95B8D149-BBC0-4A5F-B226-D502A4A892EF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0801" y="3505200"/>
                        <a:ext cx="3940175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844" name="Object 1036">
            <a:extLst>
              <a:ext uri="{FF2B5EF4-FFF2-40B4-BE49-F238E27FC236}">
                <a16:creationId xmlns:a16="http://schemas.microsoft.com/office/drawing/2014/main" id="{259BEE6E-0A06-4C91-AE46-4FCD57B6080F}"/>
              </a:ext>
            </a:extLst>
          </p:cNvPr>
          <p:cNvGraphicFramePr>
            <a:graphicFrameLocks/>
          </p:cNvGraphicFramePr>
          <p:nvPr/>
        </p:nvGraphicFramePr>
        <p:xfrm>
          <a:off x="3937000" y="5334000"/>
          <a:ext cx="4427538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Rovnice" r:id="rId5" imgW="2387520" imgH="419040" progId="Equation.3">
                  <p:embed/>
                </p:oleObj>
              </mc:Choice>
              <mc:Fallback>
                <p:oleObj name="Rovnice" r:id="rId5" imgW="2387520" imgH="419040" progId="Equation.3">
                  <p:embed/>
                  <p:pic>
                    <p:nvPicPr>
                      <p:cNvPr id="120844" name="Object 1036">
                        <a:extLst>
                          <a:ext uri="{FF2B5EF4-FFF2-40B4-BE49-F238E27FC236}">
                            <a16:creationId xmlns:a16="http://schemas.microsoft.com/office/drawing/2014/main" id="{259BEE6E-0A06-4C91-AE46-4FCD57B6080F}"/>
                          </a:ext>
                        </a:extLst>
                      </p:cNvPr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5334000"/>
                        <a:ext cx="4427538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45" name="Rectangle 1037">
            <a:extLst>
              <a:ext uri="{FF2B5EF4-FFF2-40B4-BE49-F238E27FC236}">
                <a16:creationId xmlns:a16="http://schemas.microsoft.com/office/drawing/2014/main" id="{5C52E760-4ADF-4668-BA1E-EAAC32A37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300" y="4864100"/>
            <a:ext cx="7772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Clr>
                <a:srgbClr val="F68B3A"/>
              </a:buClr>
              <a:buFont typeface="Wingdings" panose="05000000000000000000" pitchFamily="2" charset="2"/>
              <a:buChar char="Ø"/>
            </a:pPr>
            <a:r>
              <a:rPr lang="cs-CZ" altLang="cs-CZ" sz="1600" i="1">
                <a:latin typeface="Verdana" panose="020B0604030504040204" pitchFamily="34" charset="0"/>
              </a:rPr>
              <a:t>průměrná čtvercová chyba - rozptyl</a:t>
            </a:r>
            <a:endParaRPr lang="cs-CZ" altLang="cs-CZ" sz="1600" baseline="-30000">
              <a:latin typeface="Verdana" panose="020B0604030504040204" pitchFamily="34" charset="0"/>
            </a:endParaRPr>
          </a:p>
        </p:txBody>
      </p:sp>
      <p:sp>
        <p:nvSpPr>
          <p:cNvPr id="120846" name="Rectangle 1038">
            <a:extLst>
              <a:ext uri="{FF2B5EF4-FFF2-40B4-BE49-F238E27FC236}">
                <a16:creationId xmlns:a16="http://schemas.microsoft.com/office/drawing/2014/main" id="{A0A5C992-9BF9-4D0B-9049-5F1CC90FA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0100" y="4165600"/>
            <a:ext cx="784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92100" indent="-292100" algn="l"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350" indent="-285750" algn="l"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7450" indent="-228600" algn="l"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6550" indent="-228600" algn="l"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50"/>
              </a:spcBef>
              <a:buClr>
                <a:srgbClr val="F68B3A"/>
              </a:buClr>
              <a:buNone/>
            </a:pPr>
            <a:r>
              <a:rPr lang="cs-CZ" altLang="cs-CZ" sz="1200" i="1">
                <a:latin typeface="Verdana" panose="020B0604030504040204" pitchFamily="34" charset="0"/>
              </a:rPr>
              <a:t>ME </a:t>
            </a:r>
            <a:r>
              <a:rPr lang="en-US" altLang="cs-CZ" sz="1200">
                <a:latin typeface="Verdana" panose="020B0604030504040204" pitchFamily="34" charset="0"/>
              </a:rPr>
              <a:t>&gt;</a:t>
            </a:r>
            <a:r>
              <a:rPr lang="cs-CZ" altLang="cs-CZ" sz="1200">
                <a:latin typeface="Verdana" panose="020B0604030504040204" pitchFamily="34" charset="0"/>
              </a:rPr>
              <a:t> 0 model systematicky podhodnocuje skutečnost</a:t>
            </a:r>
          </a:p>
          <a:p>
            <a:pPr>
              <a:spcBef>
                <a:spcPts val="350"/>
              </a:spcBef>
              <a:buClr>
                <a:srgbClr val="F68B3A"/>
              </a:buClr>
              <a:buNone/>
            </a:pPr>
            <a:r>
              <a:rPr lang="cs-CZ" altLang="cs-CZ" sz="1200" i="1">
                <a:latin typeface="Verdana" panose="020B0604030504040204" pitchFamily="34" charset="0"/>
              </a:rPr>
              <a:t>ME</a:t>
            </a:r>
            <a:r>
              <a:rPr lang="en-US" altLang="cs-CZ" sz="1200" i="1">
                <a:latin typeface="Verdana" panose="020B0604030504040204" pitchFamily="34" charset="0"/>
              </a:rPr>
              <a:t> </a:t>
            </a:r>
            <a:r>
              <a:rPr lang="en-US" altLang="cs-CZ" sz="1200">
                <a:latin typeface="Verdana" panose="020B0604030504040204" pitchFamily="34" charset="0"/>
              </a:rPr>
              <a:t>&lt;</a:t>
            </a:r>
            <a:r>
              <a:rPr lang="cs-CZ" altLang="cs-CZ" sz="1200">
                <a:latin typeface="Verdana" panose="020B0604030504040204" pitchFamily="34" charset="0"/>
              </a:rPr>
              <a:t> 0 model systematicky nadhodnocuje skutečnost</a:t>
            </a:r>
          </a:p>
          <a:p>
            <a:pPr>
              <a:spcBef>
                <a:spcPts val="350"/>
              </a:spcBef>
              <a:buClr>
                <a:srgbClr val="F68B3A"/>
              </a:buClr>
              <a:buNone/>
            </a:pPr>
            <a:endParaRPr lang="cs-CZ" altLang="cs-CZ" sz="1600" baseline="-300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475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975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475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0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0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uiExpand="1" build="p" autoUpdateAnimBg="0" advAuto="2000"/>
      <p:bldP spid="120839" grpId="0"/>
      <p:bldP spid="120840" grpId="0" autoUpdateAnimBg="0"/>
      <p:bldP spid="120841" grpId="0" autoUpdateAnimBg="0"/>
      <p:bldP spid="120842" grpId="0" build="p" autoUpdateAnimBg="0" advAuto="2000"/>
      <p:bldP spid="120845" grpId="0" autoUpdateAnimBg="0"/>
      <p:bldP spid="120846" grpId="0" build="p" autoUpdateAnimBg="0" advAuto="2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F38DA3DA-0AF8-43A9-B14F-9767C0F1F1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7772400" cy="400050"/>
          </a:xfrm>
        </p:spPr>
        <p:txBody>
          <a:bodyPr/>
          <a:lstStyle/>
          <a:p>
            <a:pPr marL="292100" indent="-292100"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Durbin</a:t>
            </a:r>
            <a:r>
              <a:rPr lang="cs-CZ" altLang="cs-CZ" sz="1600" b="1" i="1">
                <a:latin typeface="Verdana" panose="020B0604030504040204" pitchFamily="34" charset="0"/>
              </a:rPr>
              <a:t>ů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v 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 Watson</a:t>
            </a:r>
            <a:r>
              <a:rPr lang="cs-CZ" altLang="cs-CZ" sz="1600" b="1" i="1">
                <a:latin typeface="Verdana" panose="020B0604030504040204" pitchFamily="34" charset="0"/>
              </a:rPr>
              <a:t>ů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v test</a:t>
            </a:r>
            <a:r>
              <a:rPr lang="cs-CZ" altLang="cs-CZ" sz="1600" b="1" i="1"/>
              <a:t> 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E4F5F385-CE4F-4CE1-A128-B7DBA7591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533400"/>
            <a:ext cx="7772400" cy="609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H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0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r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= 0	autokorelace není, tj. cov(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a</a:t>
            </a:r>
            <a:r>
              <a:rPr lang="cs-CZ" altLang="cs-CZ" sz="1600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‑1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) = 0,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cs-CZ" altLang="cs-CZ" sz="1600" i="1">
                <a:latin typeface="Verdana" panose="020B0604030504040204" pitchFamily="34" charset="0"/>
                <a:cs typeface="Times New Roman" panose="02020603050405020304" pitchFamily="18" charset="0"/>
              </a:rPr>
              <a:t>H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cs-CZ" altLang="cs-CZ" sz="1600" i="1">
                <a:latin typeface="Symbol" panose="05050102010706020507" pitchFamily="18" charset="2"/>
                <a:cs typeface="Times New Roman" panose="02020603050405020304" pitchFamily="18" charset="0"/>
              </a:rPr>
              <a:t>r</a:t>
            </a:r>
            <a:r>
              <a:rPr lang="cs-CZ" altLang="cs-CZ" sz="1600" baseline="-30000">
                <a:latin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cs-CZ" altLang="cs-CZ" sz="1600">
                <a:latin typeface="Verdana" panose="020B0604030504040204" pitchFamily="34" charset="0"/>
                <a:cs typeface="Times New Roman" panose="02020603050405020304" pitchFamily="18" charset="0"/>
              </a:rPr>
              <a:t> 0	autokorelace.</a:t>
            </a:r>
            <a:endParaRPr lang="cs-CZ" altLang="cs-CZ" sz="1600">
              <a:latin typeface="Verdana" panose="020B0604030504040204" pitchFamily="34" charset="0"/>
            </a:endParaRPr>
          </a:p>
        </p:txBody>
      </p:sp>
      <p:graphicFrame>
        <p:nvGraphicFramePr>
          <p:cNvPr id="125956" name="Object 4">
            <a:extLst>
              <a:ext uri="{FF2B5EF4-FFF2-40B4-BE49-F238E27FC236}">
                <a16:creationId xmlns:a16="http://schemas.microsoft.com/office/drawing/2014/main" id="{C10323A3-DDAF-4F8F-B9AB-03EA617928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06975" y="1143000"/>
          <a:ext cx="3468688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Rovnice" r:id="rId3" imgW="2882880" imgH="812520" progId="Equation.3">
                  <p:embed/>
                </p:oleObj>
              </mc:Choice>
              <mc:Fallback>
                <p:oleObj name="Rovnice" r:id="rId3" imgW="2882880" imgH="812520" progId="Equation.3">
                  <p:embed/>
                  <p:pic>
                    <p:nvPicPr>
                      <p:cNvPr id="125956" name="Object 4">
                        <a:extLst>
                          <a:ext uri="{FF2B5EF4-FFF2-40B4-BE49-F238E27FC236}">
                            <a16:creationId xmlns:a16="http://schemas.microsoft.com/office/drawing/2014/main" id="{C10323A3-DDAF-4F8F-B9AB-03EA617928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975" y="1143000"/>
                        <a:ext cx="3468688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94" name="Group 42">
            <a:extLst>
              <a:ext uri="{FF2B5EF4-FFF2-40B4-BE49-F238E27FC236}">
                <a16:creationId xmlns:a16="http://schemas.microsoft.com/office/drawing/2014/main" id="{1C107983-889B-4826-A050-953A1FDDF0B8}"/>
              </a:ext>
            </a:extLst>
          </p:cNvPr>
          <p:cNvGraphicFramePr>
            <a:graphicFrameLocks noGrp="1"/>
          </p:cNvGraphicFramePr>
          <p:nvPr/>
        </p:nvGraphicFramePr>
        <p:xfrm>
          <a:off x="3200400" y="2286001"/>
          <a:ext cx="5638800" cy="1970723"/>
        </p:xfrm>
        <a:graphic>
          <a:graphicData uri="http://schemas.openxmlformats.org/drawingml/2006/table">
            <a:tbl>
              <a:tblPr/>
              <a:tblGrid>
                <a:gridCol w="2179638">
                  <a:extLst>
                    <a:ext uri="{9D8B030D-6E8A-4147-A177-3AD203B41FA5}">
                      <a16:colId xmlns:a16="http://schemas.microsoft.com/office/drawing/2014/main" val="3429094243"/>
                    </a:ext>
                  </a:extLst>
                </a:gridCol>
                <a:gridCol w="3459162">
                  <a:extLst>
                    <a:ext uri="{9D8B030D-6E8A-4147-A177-3AD203B41FA5}">
                      <a16:colId xmlns:a16="http://schemas.microsoft.com/office/drawing/2014/main" val="332280388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DW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Výsledek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8549202"/>
                  </a:ext>
                </a:extLst>
              </a:tr>
              <a:tr h="252413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cs-CZ" altLang="cs-CZ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DW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kumimoji="0" lang="cs-CZ" altLang="cs-CZ" sz="1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se zamítá - autokorelace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525149"/>
                  </a:ext>
                </a:extLst>
              </a:tr>
              <a:tr h="276225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cs-CZ" altLang="cs-CZ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h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DW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cs-CZ" altLang="cs-CZ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Neumíme rozhodnout, je t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ř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eba zvýšit </a:t>
                      </a: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907290"/>
                  </a:ext>
                </a:extLst>
              </a:tr>
              <a:tr h="288925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DW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 4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cs-CZ" altLang="cs-CZ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ř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ijímá se </a:t>
                      </a: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kumimoji="0" lang="cs-CZ" altLang="cs-CZ" sz="1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- autokorelace není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5928442"/>
                  </a:ext>
                </a:extLst>
              </a:tr>
              <a:tr h="250825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cs-CZ" altLang="cs-CZ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h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DW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ř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ijímá se </a:t>
                      </a: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kumimoji="0" lang="cs-CZ" altLang="cs-CZ" sz="1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- autokorelace není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79099"/>
                  </a:ext>
                </a:extLst>
              </a:tr>
              <a:tr h="277813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cs-CZ" altLang="cs-CZ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DW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cs-CZ" altLang="cs-CZ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Neumíme rozhodnout, je t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ř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eba zvýšit </a:t>
                      </a: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7105108"/>
                  </a:ext>
                </a:extLst>
              </a:tr>
              <a:tr h="225425"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DW 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cs-CZ" altLang="cs-CZ" sz="1200" b="0" i="1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kumimoji="0" lang="cs-CZ" altLang="cs-CZ" sz="12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cs-CZ" alt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 se zamítá - autokorelace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7049364"/>
                  </a:ext>
                </a:extLst>
              </a:tr>
            </a:tbl>
          </a:graphicData>
        </a:graphic>
      </p:graphicFrame>
      <p:sp>
        <p:nvSpPr>
          <p:cNvPr id="125983" name="Rectangle 31">
            <a:extLst>
              <a:ext uri="{FF2B5EF4-FFF2-40B4-BE49-F238E27FC236}">
                <a16:creationId xmlns:a16="http://schemas.microsoft.com/office/drawing/2014/main" id="{4F7ECDF5-AAAF-406E-895A-8CCE89EC8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572000"/>
            <a:ext cx="7772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292100" indent="-2921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2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6731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863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0541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511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96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25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88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Reziduální autokorelační funkce </a:t>
            </a:r>
          </a:p>
        </p:txBody>
      </p:sp>
      <p:graphicFrame>
        <p:nvGraphicFramePr>
          <p:cNvPr id="125985" name="Object 33">
            <a:extLst>
              <a:ext uri="{FF2B5EF4-FFF2-40B4-BE49-F238E27FC236}">
                <a16:creationId xmlns:a16="http://schemas.microsoft.com/office/drawing/2014/main" id="{5C7D37F1-E5F6-49D0-9CBC-EAF8CEA5E5F5}"/>
              </a:ext>
            </a:extLst>
          </p:cNvPr>
          <p:cNvGraphicFramePr>
            <a:graphicFrameLocks/>
          </p:cNvGraphicFramePr>
          <p:nvPr/>
        </p:nvGraphicFramePr>
        <p:xfrm>
          <a:off x="4711700" y="4876800"/>
          <a:ext cx="365125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Rovnice" r:id="rId5" imgW="2946240" imgH="812520" progId="Equation.3">
                  <p:embed/>
                </p:oleObj>
              </mc:Choice>
              <mc:Fallback>
                <p:oleObj name="Rovnice" r:id="rId5" imgW="2946240" imgH="812520" progId="Equation.3">
                  <p:embed/>
                  <p:pic>
                    <p:nvPicPr>
                      <p:cNvPr id="125985" name="Object 33">
                        <a:extLst>
                          <a:ext uri="{FF2B5EF4-FFF2-40B4-BE49-F238E27FC236}">
                            <a16:creationId xmlns:a16="http://schemas.microsoft.com/office/drawing/2014/main" id="{5C7D37F1-E5F6-49D0-9CBC-EAF8CEA5E5F5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700" y="4876800"/>
                        <a:ext cx="3651250" cy="97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5995" name="Group 43">
            <a:extLst>
              <a:ext uri="{FF2B5EF4-FFF2-40B4-BE49-F238E27FC236}">
                <a16:creationId xmlns:a16="http://schemas.microsoft.com/office/drawing/2014/main" id="{3BC82EFA-50F8-4D2E-986B-19831BF0122F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6019800"/>
            <a:ext cx="8534400" cy="685800"/>
            <a:chOff x="288" y="3792"/>
            <a:chExt cx="5376" cy="432"/>
          </a:xfrm>
        </p:grpSpPr>
        <p:sp>
          <p:nvSpPr>
            <p:cNvPr id="125986" name="Rectangle 34">
              <a:extLst>
                <a:ext uri="{FF2B5EF4-FFF2-40B4-BE49-F238E27FC236}">
                  <a16:creationId xmlns:a16="http://schemas.microsoft.com/office/drawing/2014/main" id="{3513EFBA-1028-4832-B558-5D2B98D14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792"/>
              <a:ext cx="5376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1244600" indent="-1244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1809750" indent="-28575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222885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264795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306705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35242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9814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44386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89585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spcBef>
                  <a:spcPct val="20000"/>
                </a:spcBef>
              </a:pP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Pokud </a:t>
              </a:r>
              <a:r>
                <a:rPr lang="cs-CZ" altLang="cs-CZ" sz="1500">
                  <a:latin typeface="Verdana" panose="020B0604030504040204" pitchFamily="34" charset="0"/>
                </a:rPr>
                <a:t>ž</a:t>
              </a: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ádný autokorela</a:t>
              </a:r>
              <a:r>
                <a:rPr lang="cs-CZ" altLang="cs-CZ" sz="1500">
                  <a:latin typeface="Verdana" panose="020B0604030504040204" pitchFamily="34" charset="0"/>
                </a:rPr>
                <a:t>č</a:t>
              </a: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ní koeficient </a:t>
              </a:r>
              <a:r>
                <a:rPr lang="cs-CZ" altLang="cs-CZ" sz="1500" i="1">
                  <a:latin typeface="Verdana" panose="020B0604030504040204" pitchFamily="34" charset="0"/>
                  <a:cs typeface="Times New Roman" panose="02020603050405020304" pitchFamily="18" charset="0"/>
                </a:rPr>
                <a:t>r</a:t>
              </a:r>
              <a:r>
                <a:rPr lang="cs-CZ" altLang="cs-CZ" sz="1500" i="1" baseline="-30000">
                  <a:latin typeface="Verdana" panose="020B0604030504040204" pitchFamily="34" charset="0"/>
                  <a:cs typeface="Times New Roman" panose="02020603050405020304" pitchFamily="18" charset="0"/>
                </a:rPr>
                <a:t>k</a:t>
              </a: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 nep</a:t>
              </a:r>
              <a:r>
                <a:rPr lang="cs-CZ" altLang="cs-CZ" sz="1500">
                  <a:latin typeface="Verdana" panose="020B0604030504040204" pitchFamily="34" charset="0"/>
                </a:rPr>
                <a:t>ř</a:t>
              </a: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ekra</a:t>
              </a:r>
              <a:r>
                <a:rPr lang="cs-CZ" altLang="cs-CZ" sz="1500">
                  <a:latin typeface="Verdana" panose="020B0604030504040204" pitchFamily="34" charset="0"/>
                </a:rPr>
                <a:t>č</a:t>
              </a: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uje meze 95% intervalu spolehlivosti</a:t>
              </a:r>
              <a:r>
                <a:rPr lang="cs-CZ" altLang="cs-CZ" sz="1500">
                  <a:latin typeface="Verdana" panose="020B0604030504040204" pitchFamily="34" charset="0"/>
                </a:rPr>
                <a:t>                   </a:t>
              </a: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, je mo</a:t>
              </a:r>
              <a:r>
                <a:rPr lang="cs-CZ" altLang="cs-CZ" sz="1500">
                  <a:latin typeface="Verdana" panose="020B0604030504040204" pitchFamily="34" charset="0"/>
                </a:rPr>
                <a:t>ž</a:t>
              </a: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né p</a:t>
              </a:r>
              <a:r>
                <a:rPr lang="cs-CZ" altLang="cs-CZ" sz="1500">
                  <a:latin typeface="Verdana" panose="020B0604030504040204" pitchFamily="34" charset="0"/>
                </a:rPr>
                <a:t>ř</a:t>
              </a: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edpokládat, </a:t>
              </a:r>
              <a:r>
                <a:rPr lang="cs-CZ" altLang="cs-CZ" sz="1500">
                  <a:latin typeface="Verdana" panose="020B0604030504040204" pitchFamily="34" charset="0"/>
                </a:rPr>
                <a:t>ž</a:t>
              </a: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e nesystematická slo</a:t>
              </a:r>
              <a:r>
                <a:rPr lang="cs-CZ" altLang="cs-CZ" sz="1500">
                  <a:latin typeface="Verdana" panose="020B0604030504040204" pitchFamily="34" charset="0"/>
                </a:rPr>
                <a:t>ž</a:t>
              </a:r>
              <a:r>
                <a:rPr lang="cs-CZ" altLang="cs-CZ" sz="1500">
                  <a:latin typeface="Verdana" panose="020B0604030504040204" pitchFamily="34" charset="0"/>
                  <a:cs typeface="Times New Roman" panose="02020603050405020304" pitchFamily="18" charset="0"/>
                </a:rPr>
                <a:t>ka není autokorelovaná.</a:t>
              </a:r>
              <a:r>
                <a:rPr lang="cs-CZ" altLang="cs-CZ" sz="1500">
                  <a:latin typeface="Verdana" panose="020B0604030504040204" pitchFamily="34" charset="0"/>
                </a:rPr>
                <a:t> </a:t>
              </a:r>
            </a:p>
          </p:txBody>
        </p:sp>
        <p:graphicFrame>
          <p:nvGraphicFramePr>
            <p:cNvPr id="125987" name="Object 35">
              <a:extLst>
                <a:ext uri="{FF2B5EF4-FFF2-40B4-BE49-F238E27FC236}">
                  <a16:creationId xmlns:a16="http://schemas.microsoft.com/office/drawing/2014/main" id="{2928EF8F-5291-41AD-A964-976F152B5C15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336" y="3960"/>
            <a:ext cx="814" cy="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4" name="Rovnice" r:id="rId7" imgW="1218960" imgH="253800" progId="Equation.3">
                    <p:embed/>
                  </p:oleObj>
                </mc:Choice>
                <mc:Fallback>
                  <p:oleObj name="Rovnice" r:id="rId7" imgW="1218960" imgH="253800" progId="Equation.3">
                    <p:embed/>
                    <p:pic>
                      <p:nvPicPr>
                        <p:cNvPr id="125987" name="Object 35">
                          <a:extLst>
                            <a:ext uri="{FF2B5EF4-FFF2-40B4-BE49-F238E27FC236}">
                              <a16:creationId xmlns:a16="http://schemas.microsoft.com/office/drawing/2014/main" id="{2928EF8F-5291-41AD-A964-976F152B5C15}"/>
                            </a:ext>
                          </a:extLst>
                        </p:cNvPr>
                        <p:cNvPicPr preferRelativeResize="0"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3960"/>
                          <a:ext cx="814" cy="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5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5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autoUpdateAnimBg="0"/>
      <p:bldP spid="125955" grpId="0" autoUpdateAnimBg="0"/>
      <p:bldP spid="12598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5BD83450-EF4A-4391-B8CE-465F6004C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7772400" cy="400050"/>
          </a:xfrm>
        </p:spPr>
        <p:txBody>
          <a:bodyPr/>
          <a:lstStyle/>
          <a:p>
            <a:pPr marL="292100" indent="-292100"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Index determinace R</a:t>
            </a:r>
            <a:r>
              <a:rPr lang="cs-CZ" altLang="cs-CZ" sz="1600" b="1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cs-CZ" altLang="cs-CZ" sz="1600" b="1" i="1">
                <a:latin typeface="Verdana" panose="020B0604030504040204" pitchFamily="34" charset="0"/>
                <a:cs typeface="Times New Roman" panose="02020603050405020304" pitchFamily="18" charset="0"/>
              </a:rPr>
              <a:t> a modifikovaný index determinace R</a:t>
            </a:r>
            <a:r>
              <a:rPr lang="cs-CZ" altLang="cs-CZ" sz="1600" b="1" i="1" baseline="30000">
                <a:latin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cs-CZ" altLang="cs-CZ" sz="1600" b="1" i="1" baseline="-30000">
                <a:latin typeface="Verdana" panose="020B0604030504040204" pitchFamily="34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DDC08777-B248-415D-B967-1B6119A10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343400"/>
            <a:ext cx="7772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292100" indent="-2921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2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6731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8636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0541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511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96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4257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882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rgbClr val="F68B3A"/>
              </a:buClr>
              <a:buFont typeface="Wingdings" panose="05000000000000000000" pitchFamily="2" charset="2"/>
              <a:buChar char="q"/>
            </a:pPr>
            <a:r>
              <a:rPr lang="cs-CZ" altLang="cs-CZ" sz="1600" b="1" i="1">
                <a:latin typeface="Verdana" panose="020B0604030504040204" pitchFamily="34" charset="0"/>
              </a:rPr>
              <a:t>t-test pro parametry modelu (trendové funkce) </a:t>
            </a:r>
          </a:p>
        </p:txBody>
      </p:sp>
      <p:grpSp>
        <p:nvGrpSpPr>
          <p:cNvPr id="130059" name="Group 11">
            <a:extLst>
              <a:ext uri="{FF2B5EF4-FFF2-40B4-BE49-F238E27FC236}">
                <a16:creationId xmlns:a16="http://schemas.microsoft.com/office/drawing/2014/main" id="{7C16CB1F-527D-4C84-BD9C-D9DB5DB5722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762000"/>
            <a:ext cx="8001000" cy="3384550"/>
            <a:chOff x="240" y="460"/>
            <a:chExt cx="5040" cy="2132"/>
          </a:xfrm>
        </p:grpSpPr>
        <p:sp>
          <p:nvSpPr>
            <p:cNvPr id="130053" name="Rectangle 5">
              <a:extLst>
                <a:ext uri="{FF2B5EF4-FFF2-40B4-BE49-F238E27FC236}">
                  <a16:creationId xmlns:a16="http://schemas.microsoft.com/office/drawing/2014/main" id="{96A4FEE9-896A-4CA2-865A-7E51092F4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152"/>
              <a:ext cx="5040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68350" indent="-28575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8745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655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spcBef>
                  <a:spcPct val="20000"/>
                </a:spcBef>
              </a:pPr>
              <a:r>
                <a:rPr lang="cs-CZ" altLang="cs-CZ" sz="1600">
                  <a:latin typeface="Verdana" panose="020B0604030504040204" pitchFamily="34" charset="0"/>
                </a:rPr>
                <a:t>Č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ím je hodnota indexu determinace bli</a:t>
              </a:r>
              <a:r>
                <a:rPr lang="cs-CZ" altLang="cs-CZ" sz="1600">
                  <a:latin typeface="Verdana" panose="020B0604030504040204" pitchFamily="34" charset="0"/>
                </a:rPr>
                <a:t>ž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ší k jedni</a:t>
              </a:r>
              <a:r>
                <a:rPr lang="cs-CZ" altLang="cs-CZ" sz="1600">
                  <a:latin typeface="Verdana" panose="020B0604030504040204" pitchFamily="34" charset="0"/>
                </a:rPr>
                <a:t>č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ce (nebo 100 %), tím lépe model vystihuje trend </a:t>
              </a:r>
              <a:r>
                <a:rPr lang="cs-CZ" altLang="cs-CZ" sz="1600">
                  <a:latin typeface="Verdana" panose="020B0604030504040204" pitchFamily="34" charset="0"/>
                </a:rPr>
                <a:t>č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asové </a:t>
              </a:r>
              <a:r>
                <a:rPr lang="cs-CZ" altLang="cs-CZ" sz="1600">
                  <a:latin typeface="Verdana" panose="020B0604030504040204" pitchFamily="34" charset="0"/>
                </a:rPr>
                <a:t>ř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ady a naopak. </a:t>
              </a:r>
            </a:p>
            <a:p>
              <a:pPr algn="just">
                <a:spcBef>
                  <a:spcPct val="20000"/>
                </a:spcBef>
              </a:pP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Nedostatkem koeficientu determinace je, </a:t>
              </a:r>
              <a:r>
                <a:rPr lang="cs-CZ" altLang="cs-CZ" sz="1600">
                  <a:latin typeface="Verdana" panose="020B0604030504040204" pitchFamily="34" charset="0"/>
                </a:rPr>
                <a:t>ž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e závisí na po</a:t>
              </a:r>
              <a:r>
                <a:rPr lang="cs-CZ" altLang="cs-CZ" sz="1600">
                  <a:latin typeface="Verdana" panose="020B0604030504040204" pitchFamily="34" charset="0"/>
                </a:rPr>
                <a:t>č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tu parametr</a:t>
              </a:r>
              <a:r>
                <a:rPr lang="cs-CZ" altLang="cs-CZ" sz="1600">
                  <a:latin typeface="Verdana" panose="020B0604030504040204" pitchFamily="34" charset="0"/>
                </a:rPr>
                <a:t>ů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 modelu (trendové funkce). Tento nedostatek odstra</a:t>
              </a:r>
              <a:r>
                <a:rPr lang="cs-CZ" altLang="cs-CZ" sz="1600">
                  <a:latin typeface="Verdana" panose="020B0604030504040204" pitchFamily="34" charset="0"/>
                </a:rPr>
                <a:t>ň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uje modifikovaný index determinace ve tvaru</a:t>
              </a:r>
              <a:r>
                <a:rPr lang="cs-CZ" altLang="cs-CZ" sz="1600">
                  <a:latin typeface="Verdana" panose="020B0604030504040204" pitchFamily="34" charset="0"/>
                </a:rPr>
                <a:t> </a:t>
              </a:r>
            </a:p>
            <a:p>
              <a:pPr algn="just">
                <a:spcBef>
                  <a:spcPct val="20000"/>
                </a:spcBef>
              </a:pPr>
              <a:endParaRPr lang="cs-CZ" altLang="cs-CZ" sz="1600">
                <a:latin typeface="Verdana" panose="020B0604030504040204" pitchFamily="34" charset="0"/>
              </a:endParaRPr>
            </a:p>
            <a:p>
              <a:pPr algn="just">
                <a:spcBef>
                  <a:spcPct val="20000"/>
                </a:spcBef>
              </a:pPr>
              <a:endParaRPr lang="cs-CZ" altLang="cs-CZ" sz="1600">
                <a:latin typeface="Verdana" panose="020B0604030504040204" pitchFamily="34" charset="0"/>
              </a:endParaRPr>
            </a:p>
            <a:p>
              <a:pPr algn="just">
                <a:spcBef>
                  <a:spcPct val="20000"/>
                </a:spcBef>
              </a:pP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kde </a:t>
              </a:r>
              <a:r>
                <a:rPr lang="cs-CZ" altLang="cs-CZ" sz="1600" i="1">
                  <a:latin typeface="Arial" panose="020B0604020202020204" pitchFamily="34" charset="0"/>
                  <a:cs typeface="Times New Roman" panose="02020603050405020304" pitchFamily="18" charset="0"/>
                </a:rPr>
                <a:t>p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 je po</a:t>
              </a:r>
              <a:r>
                <a:rPr lang="cs-CZ" altLang="cs-CZ" sz="1600">
                  <a:latin typeface="Verdana" panose="020B0604030504040204" pitchFamily="34" charset="0"/>
                </a:rPr>
                <a:t>č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et parametr</a:t>
              </a:r>
              <a:r>
                <a:rPr lang="cs-CZ" altLang="cs-CZ" sz="1600">
                  <a:latin typeface="Verdana" panose="020B0604030504040204" pitchFamily="34" charset="0"/>
                </a:rPr>
                <a:t>ů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 modelu (trendové funkce)</a:t>
              </a:r>
              <a:r>
                <a:rPr lang="cs-CZ" altLang="cs-CZ" sz="1600">
                  <a:latin typeface="Verdana" panose="020B0604030504040204" pitchFamily="34" charset="0"/>
                </a:rPr>
                <a:t>. </a:t>
              </a:r>
            </a:p>
          </p:txBody>
        </p:sp>
        <p:graphicFrame>
          <p:nvGraphicFramePr>
            <p:cNvPr id="130054" name="Object 6">
              <a:extLst>
                <a:ext uri="{FF2B5EF4-FFF2-40B4-BE49-F238E27FC236}">
                  <a16:creationId xmlns:a16="http://schemas.microsoft.com/office/drawing/2014/main" id="{BC44222C-4168-4E30-9678-B270844684C3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1496" y="460"/>
            <a:ext cx="3092" cy="6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6" name="Rovnice" r:id="rId3" imgW="2666880" imgH="812520" progId="Equation.3">
                    <p:embed/>
                  </p:oleObj>
                </mc:Choice>
                <mc:Fallback>
                  <p:oleObj name="Rovnice" r:id="rId3" imgW="2666880" imgH="812520" progId="Equation.3">
                    <p:embed/>
                    <p:pic>
                      <p:nvPicPr>
                        <p:cNvPr id="130054" name="Object 6">
                          <a:extLst>
                            <a:ext uri="{FF2B5EF4-FFF2-40B4-BE49-F238E27FC236}">
                              <a16:creationId xmlns:a16="http://schemas.microsoft.com/office/drawing/2014/main" id="{BC44222C-4168-4E30-9678-B270844684C3}"/>
                            </a:ext>
                          </a:extLst>
                        </p:cNvPr>
                        <p:cNvPicPr preferRelativeResize="0"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6" y="460"/>
                          <a:ext cx="3092" cy="6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0055" name="Object 7">
              <a:extLst>
                <a:ext uri="{FF2B5EF4-FFF2-40B4-BE49-F238E27FC236}">
                  <a16:creationId xmlns:a16="http://schemas.microsoft.com/office/drawing/2014/main" id="{58EFB010-5A39-49CA-BA4B-D5951FBB079E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1776" y="1958"/>
            <a:ext cx="2192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7" name="Rovnice" r:id="rId5" imgW="1879560" imgH="444240" progId="Equation.3">
                    <p:embed/>
                  </p:oleObj>
                </mc:Choice>
                <mc:Fallback>
                  <p:oleObj name="Rovnice" r:id="rId5" imgW="1879560" imgH="444240" progId="Equation.3">
                    <p:embed/>
                    <p:pic>
                      <p:nvPicPr>
                        <p:cNvPr id="130055" name="Object 7">
                          <a:extLst>
                            <a:ext uri="{FF2B5EF4-FFF2-40B4-BE49-F238E27FC236}">
                              <a16:creationId xmlns:a16="http://schemas.microsoft.com/office/drawing/2014/main" id="{58EFB010-5A39-49CA-BA4B-D5951FBB079E}"/>
                            </a:ext>
                          </a:extLst>
                        </p:cNvPr>
                        <p:cNvPicPr preferRelativeResize="0"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1958"/>
                          <a:ext cx="2192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0062" name="Group 14">
            <a:extLst>
              <a:ext uri="{FF2B5EF4-FFF2-40B4-BE49-F238E27FC236}">
                <a16:creationId xmlns:a16="http://schemas.microsoft.com/office/drawing/2014/main" id="{02778B81-6542-4221-806A-DF3280A34853}"/>
              </a:ext>
            </a:extLst>
          </p:cNvPr>
          <p:cNvGrpSpPr>
            <a:grpSpLocks/>
          </p:cNvGrpSpPr>
          <p:nvPr/>
        </p:nvGrpSpPr>
        <p:grpSpPr bwMode="auto">
          <a:xfrm>
            <a:off x="1854200" y="4876800"/>
            <a:ext cx="7899400" cy="1746250"/>
            <a:chOff x="208" y="3072"/>
            <a:chExt cx="4976" cy="1100"/>
          </a:xfrm>
        </p:grpSpPr>
        <p:sp>
          <p:nvSpPr>
            <p:cNvPr id="130057" name="Rectangle 9">
              <a:extLst>
                <a:ext uri="{FF2B5EF4-FFF2-40B4-BE49-F238E27FC236}">
                  <a16:creationId xmlns:a16="http://schemas.microsoft.com/office/drawing/2014/main" id="{4D51C7EB-E976-4584-A613-57236C5D0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072"/>
              <a:ext cx="4896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68350" indent="-28575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8745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655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spcBef>
                  <a:spcPct val="20000"/>
                </a:spcBef>
              </a:pPr>
              <a:r>
                <a:rPr lang="cs-CZ" altLang="cs-CZ" sz="1600" i="1">
                  <a:solidFill>
                    <a:srgbClr val="333399"/>
                  </a:solidFill>
                </a:rPr>
                <a:t>   </a:t>
              </a:r>
              <a:r>
                <a:rPr lang="cs-CZ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H</a:t>
              </a:r>
              <a:r>
                <a:rPr lang="cs-CZ" altLang="cs-CZ" sz="1600" baseline="-30000">
                  <a:latin typeface="Verdana" panose="020B0604030504040204" pitchFamily="34" charset="0"/>
                  <a:cs typeface="Times New Roman" panose="02020603050405020304" pitchFamily="18" charset="0"/>
                </a:rPr>
                <a:t>0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: </a:t>
              </a:r>
              <a:r>
                <a:rPr lang="cs-CZ" altLang="cs-CZ" sz="1600" i="1">
                  <a:latin typeface="Symbol" panose="05050102010706020507" pitchFamily="18" charset="2"/>
                  <a:cs typeface="Times New Roman" panose="02020603050405020304" pitchFamily="18" charset="0"/>
                </a:rPr>
                <a:t>b</a:t>
              </a:r>
              <a:r>
                <a:rPr lang="cs-CZ" altLang="cs-CZ" sz="1600" i="1" baseline="-30000">
                  <a:latin typeface="Verdana" panose="020B0604030504040204" pitchFamily="34" charset="0"/>
                  <a:cs typeface="Times New Roman" panose="02020603050405020304" pitchFamily="18" charset="0"/>
                </a:rPr>
                <a:t>i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 = 0,</a:t>
              </a:r>
            </a:p>
            <a:p>
              <a:pPr algn="just">
                <a:spcBef>
                  <a:spcPct val="20000"/>
                </a:spcBef>
              </a:pPr>
              <a:r>
                <a:rPr lang="cs-CZ" altLang="cs-CZ" sz="1600" i="1">
                  <a:latin typeface="Verdana" panose="020B0604030504040204" pitchFamily="34" charset="0"/>
                </a:rPr>
                <a:t>  </a:t>
              </a:r>
              <a:r>
                <a:rPr lang="cs-CZ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H</a:t>
              </a:r>
              <a:r>
                <a:rPr lang="cs-CZ" altLang="cs-CZ" sz="1600" baseline="-30000">
                  <a:latin typeface="Verdana" panose="020B0604030504040204" pitchFamily="34" charset="0"/>
                  <a:cs typeface="Times New Roman" panose="02020603050405020304" pitchFamily="18" charset="0"/>
                </a:rPr>
                <a:t>1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: </a:t>
              </a:r>
              <a:r>
                <a:rPr lang="cs-CZ" altLang="cs-CZ" sz="1600" i="1">
                  <a:latin typeface="Symbol" panose="05050102010706020507" pitchFamily="18" charset="2"/>
                  <a:cs typeface="Times New Roman" panose="02020603050405020304" pitchFamily="18" charset="0"/>
                </a:rPr>
                <a:t>b</a:t>
              </a:r>
              <a:r>
                <a:rPr lang="cs-CZ" altLang="cs-CZ" sz="1600" i="1" baseline="-30000">
                  <a:latin typeface="Verdana" panose="020B0604030504040204" pitchFamily="34" charset="0"/>
                  <a:cs typeface="Times New Roman" panose="02020603050405020304" pitchFamily="18" charset="0"/>
                </a:rPr>
                <a:t>i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 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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 0,	pro </a:t>
              </a:r>
              <a:r>
                <a:rPr lang="cs-CZ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i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 = 0, 1, ..., </a:t>
              </a:r>
              <a:r>
                <a:rPr lang="cs-CZ" altLang="cs-CZ" sz="1600" i="1">
                  <a:latin typeface="Arial" panose="020B0604020202020204" pitchFamily="34" charset="0"/>
                  <a:cs typeface="Times New Roman" panose="02020603050405020304" pitchFamily="18" charset="0"/>
                </a:rPr>
                <a:t>p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.</a:t>
              </a:r>
              <a:r>
                <a:rPr lang="cs-CZ" altLang="cs-CZ" sz="1600">
                  <a:latin typeface="Verdana" panose="020B0604030504040204" pitchFamily="34" charset="0"/>
                </a:rPr>
                <a:t> </a:t>
              </a:r>
            </a:p>
          </p:txBody>
        </p:sp>
        <p:graphicFrame>
          <p:nvGraphicFramePr>
            <p:cNvPr id="130058" name="Object 10">
              <a:extLst>
                <a:ext uri="{FF2B5EF4-FFF2-40B4-BE49-F238E27FC236}">
                  <a16:creationId xmlns:a16="http://schemas.microsoft.com/office/drawing/2014/main" id="{3B581D35-A103-4EB4-9E13-2FFAAE97DC4B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1996" y="3504"/>
            <a:ext cx="1793" cy="4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8" name="Rovnice" r:id="rId7" imgW="1523880" imgH="507960" progId="Equation.3">
                    <p:embed/>
                  </p:oleObj>
                </mc:Choice>
                <mc:Fallback>
                  <p:oleObj name="Rovnice" r:id="rId7" imgW="1523880" imgH="507960" progId="Equation.3">
                    <p:embed/>
                    <p:pic>
                      <p:nvPicPr>
                        <p:cNvPr id="130058" name="Object 10">
                          <a:extLst>
                            <a:ext uri="{FF2B5EF4-FFF2-40B4-BE49-F238E27FC236}">
                              <a16:creationId xmlns:a16="http://schemas.microsoft.com/office/drawing/2014/main" id="{3B581D35-A103-4EB4-9E13-2FFAAE97DC4B}"/>
                            </a:ext>
                          </a:extLst>
                        </p:cNvPr>
                        <p:cNvPicPr preferRelativeResize="0">
                          <a:picLocks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6" y="3504"/>
                          <a:ext cx="1793" cy="4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0061" name="Rectangle 13">
              <a:extLst>
                <a:ext uri="{FF2B5EF4-FFF2-40B4-BE49-F238E27FC236}">
                  <a16:creationId xmlns:a16="http://schemas.microsoft.com/office/drawing/2014/main" id="{5502F797-4CD2-4BB7-BF76-E6539AB62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" y="3952"/>
              <a:ext cx="4896" cy="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68350" indent="-28575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8745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655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spcBef>
                  <a:spcPct val="20000"/>
                </a:spcBef>
              </a:pPr>
              <a:r>
                <a:rPr lang="cs-CZ" altLang="cs-CZ" sz="1600">
                  <a:solidFill>
                    <a:srgbClr val="333399"/>
                  </a:solidFill>
                  <a:latin typeface="Verdana" panose="020B0604030504040204" pitchFamily="34" charset="0"/>
                </a:rPr>
                <a:t>   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Kritický obor:   </a:t>
              </a:r>
              <a:r>
                <a:rPr lang="en-US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|</a:t>
              </a:r>
              <a:r>
                <a:rPr lang="cs-CZ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t</a:t>
              </a:r>
              <a:r>
                <a:rPr lang="en-US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|</a:t>
              </a:r>
              <a:r>
                <a:rPr lang="cs-CZ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&gt;</a:t>
              </a:r>
              <a:r>
                <a:rPr lang="cs-CZ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t</a:t>
              </a:r>
              <a:r>
                <a:rPr lang="en-US" altLang="cs-CZ" sz="1600" baseline="-25000">
                  <a:latin typeface="Verdana" panose="020B0604030504040204" pitchFamily="34" charset="0"/>
                  <a:cs typeface="Times New Roman" panose="02020603050405020304" pitchFamily="18" charset="0"/>
                </a:rPr>
                <a:t>1-</a:t>
              </a:r>
              <a:r>
                <a:rPr lang="en-US" altLang="cs-CZ" sz="1600" i="1" baseline="-25000">
                  <a:latin typeface="Symbol" panose="05050102010706020507" pitchFamily="18" charset="2"/>
                  <a:cs typeface="Times New Roman" panose="02020603050405020304" pitchFamily="18" charset="0"/>
                </a:rPr>
                <a:t>a</a:t>
              </a:r>
              <a:r>
                <a:rPr lang="en-US" altLang="cs-CZ" sz="1600" baseline="-25000">
                  <a:latin typeface="Verdana" panose="020B0604030504040204" pitchFamily="34" charset="0"/>
                  <a:cs typeface="Times New Roman" panose="02020603050405020304" pitchFamily="18" charset="0"/>
                </a:rPr>
                <a:t>/2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(</a:t>
              </a:r>
              <a:r>
                <a:rPr lang="en-US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T</a:t>
              </a:r>
              <a:r>
                <a:rPr lang="cs-CZ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-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cs-CZ" altLang="cs-CZ" sz="1600" i="1">
                  <a:latin typeface="Verdana" panose="020B0604030504040204" pitchFamily="34" charset="0"/>
                  <a:cs typeface="Times New Roman" panose="02020603050405020304" pitchFamily="18" charset="0"/>
                </a:rPr>
                <a:t>p</a:t>
              </a:r>
              <a:r>
                <a:rPr lang="cs-CZ" altLang="cs-CZ" sz="1600">
                  <a:latin typeface="Verdana" panose="020B0604030504040204" pitchFamily="34" charset="0"/>
                  <a:cs typeface="Times New Roman" panose="02020603050405020304" pitchFamily="18" charset="0"/>
                </a:rPr>
                <a:t>)</a:t>
              </a:r>
              <a:endParaRPr lang="cs-CZ" altLang="cs-CZ" sz="1600" i="1">
                <a:latin typeface="Verdan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  <p:bldP spid="130051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2951</Words>
  <Application>Microsoft Office PowerPoint</Application>
  <PresentationFormat>Širokoúhlá obrazovka</PresentationFormat>
  <Paragraphs>290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Times New Roman</vt:lpstr>
      <vt:lpstr>Verdana</vt:lpstr>
      <vt:lpstr>Wingdings</vt:lpstr>
      <vt:lpstr>Motiv Office</vt:lpstr>
      <vt:lpstr>Rovnice</vt:lpstr>
      <vt:lpstr>Dokument</vt:lpstr>
      <vt:lpstr>ČASOVÉ ŘADY I</vt:lpstr>
      <vt:lpstr>Ekonomické časové řady</vt:lpstr>
      <vt:lpstr>Základní popisné charakteristiky</vt:lpstr>
      <vt:lpstr>Míry dynamiky časových řad</vt:lpstr>
      <vt:lpstr>Dekompozice časových řad</vt:lpstr>
      <vt:lpstr>Prezentace aplikace PowerPoint</vt:lpstr>
      <vt:lpstr>Ověřování vhodnosti trendové funkce </vt:lpstr>
      <vt:lpstr>Durbinův  Watsonův test </vt:lpstr>
      <vt:lpstr>Index determinace R2 a modifikovaný index determinace R2M</vt:lpstr>
      <vt:lpstr>Extrapolační  kritéria</vt:lpstr>
      <vt:lpstr>Vyhledávání a testy periodicity</vt:lpstr>
      <vt:lpstr>Prezentace aplikace PowerPoint</vt:lpstr>
      <vt:lpstr>Prezentace aplikace PowerPoint</vt:lpstr>
      <vt:lpstr>Sezonní dekompozice</vt:lpstr>
      <vt:lpstr>Regresní metoda modelování sezonnosti</vt:lpstr>
      <vt:lpstr>Boxova-Jenkinsova metodologie</vt:lpstr>
      <vt:lpstr>Stacionární procesy</vt:lpstr>
      <vt:lpstr>Nestacionární procesy (Integrované procesy)</vt:lpstr>
      <vt:lpstr>Výstavba modelů ARIMA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ČASOVÉ ŘADY I</dc:title>
  <dc:creator>Josef Arlt</dc:creator>
  <cp:lastModifiedBy>Josef Arlt</cp:lastModifiedBy>
  <cp:revision>2</cp:revision>
  <dcterms:created xsi:type="dcterms:W3CDTF">2024-10-20T08:49:14Z</dcterms:created>
  <dcterms:modified xsi:type="dcterms:W3CDTF">2024-10-20T09:11:21Z</dcterms:modified>
</cp:coreProperties>
</file>